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69" r:id="rId6"/>
    <p:sldId id="259" r:id="rId7"/>
    <p:sldId id="260" r:id="rId8"/>
    <p:sldId id="263" r:id="rId9"/>
    <p:sldId id="261" r:id="rId10"/>
    <p:sldId id="264" r:id="rId11"/>
    <p:sldId id="265" r:id="rId12"/>
    <p:sldId id="266" r:id="rId13"/>
    <p:sldId id="267" r:id="rId14"/>
    <p:sldId id="268"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433" autoAdjust="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5AC0EDEA-1BE2-45A2-B060-570FF7F3EBE7}" type="datetimeFigureOut">
              <a:rPr lang="nl-NL" smtClean="0"/>
              <a:t>14-5-2018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2586D12-1637-4CBE-BBBF-8127BD0C646E}" type="slidenum">
              <a:rPr lang="nl-NL" smtClean="0"/>
              <a:t>‹nr.›</a:t>
            </a:fld>
            <a:endParaRPr lang="nl-NL"/>
          </a:p>
        </p:txBody>
      </p:sp>
    </p:spTree>
    <p:extLst>
      <p:ext uri="{BB962C8B-B14F-4D97-AF65-F5344CB8AC3E}">
        <p14:creationId xmlns:p14="http://schemas.microsoft.com/office/powerpoint/2010/main" val="1951885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AC0EDEA-1BE2-45A2-B060-570FF7F3EBE7}" type="datetimeFigureOut">
              <a:rPr lang="nl-NL" smtClean="0"/>
              <a:t>14-5-2018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2586D12-1637-4CBE-BBBF-8127BD0C646E}" type="slidenum">
              <a:rPr lang="nl-NL" smtClean="0"/>
              <a:t>‹nr.›</a:t>
            </a:fld>
            <a:endParaRPr lang="nl-NL"/>
          </a:p>
        </p:txBody>
      </p:sp>
    </p:spTree>
    <p:extLst>
      <p:ext uri="{BB962C8B-B14F-4D97-AF65-F5344CB8AC3E}">
        <p14:creationId xmlns:p14="http://schemas.microsoft.com/office/powerpoint/2010/main" val="1386065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AC0EDEA-1BE2-45A2-B060-570FF7F3EBE7}" type="datetimeFigureOut">
              <a:rPr lang="nl-NL" smtClean="0"/>
              <a:t>14-5-2018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2586D12-1637-4CBE-BBBF-8127BD0C646E}" type="slidenum">
              <a:rPr lang="nl-NL" smtClean="0"/>
              <a:t>‹nr.›</a:t>
            </a:fld>
            <a:endParaRPr lang="nl-NL"/>
          </a:p>
        </p:txBody>
      </p:sp>
    </p:spTree>
    <p:extLst>
      <p:ext uri="{BB962C8B-B14F-4D97-AF65-F5344CB8AC3E}">
        <p14:creationId xmlns:p14="http://schemas.microsoft.com/office/powerpoint/2010/main" val="574076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AC0EDEA-1BE2-45A2-B060-570FF7F3EBE7}" type="datetimeFigureOut">
              <a:rPr lang="nl-NL" smtClean="0"/>
              <a:t>14-5-2018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2586D12-1637-4CBE-BBBF-8127BD0C646E}" type="slidenum">
              <a:rPr lang="nl-NL" smtClean="0"/>
              <a:t>‹nr.›</a:t>
            </a:fld>
            <a:endParaRPr lang="nl-NL"/>
          </a:p>
        </p:txBody>
      </p:sp>
    </p:spTree>
    <p:extLst>
      <p:ext uri="{BB962C8B-B14F-4D97-AF65-F5344CB8AC3E}">
        <p14:creationId xmlns:p14="http://schemas.microsoft.com/office/powerpoint/2010/main" val="4239474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5AC0EDEA-1BE2-45A2-B060-570FF7F3EBE7}" type="datetimeFigureOut">
              <a:rPr lang="nl-NL" smtClean="0"/>
              <a:t>14-5-2018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2586D12-1637-4CBE-BBBF-8127BD0C646E}" type="slidenum">
              <a:rPr lang="nl-NL" smtClean="0"/>
              <a:t>‹nr.›</a:t>
            </a:fld>
            <a:endParaRPr lang="nl-NL"/>
          </a:p>
        </p:txBody>
      </p:sp>
    </p:spTree>
    <p:extLst>
      <p:ext uri="{BB962C8B-B14F-4D97-AF65-F5344CB8AC3E}">
        <p14:creationId xmlns:p14="http://schemas.microsoft.com/office/powerpoint/2010/main" val="1476517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5AC0EDEA-1BE2-45A2-B060-570FF7F3EBE7}" type="datetimeFigureOut">
              <a:rPr lang="nl-NL" smtClean="0"/>
              <a:t>14-5-2018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2586D12-1637-4CBE-BBBF-8127BD0C646E}" type="slidenum">
              <a:rPr lang="nl-NL" smtClean="0"/>
              <a:t>‹nr.›</a:t>
            </a:fld>
            <a:endParaRPr lang="nl-NL"/>
          </a:p>
        </p:txBody>
      </p:sp>
    </p:spTree>
    <p:extLst>
      <p:ext uri="{BB962C8B-B14F-4D97-AF65-F5344CB8AC3E}">
        <p14:creationId xmlns:p14="http://schemas.microsoft.com/office/powerpoint/2010/main" val="3741029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5AC0EDEA-1BE2-45A2-B060-570FF7F3EBE7}" type="datetimeFigureOut">
              <a:rPr lang="nl-NL" smtClean="0"/>
              <a:t>14-5-2018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2586D12-1637-4CBE-BBBF-8127BD0C646E}" type="slidenum">
              <a:rPr lang="nl-NL" smtClean="0"/>
              <a:t>‹nr.›</a:t>
            </a:fld>
            <a:endParaRPr lang="nl-NL"/>
          </a:p>
        </p:txBody>
      </p:sp>
    </p:spTree>
    <p:extLst>
      <p:ext uri="{BB962C8B-B14F-4D97-AF65-F5344CB8AC3E}">
        <p14:creationId xmlns:p14="http://schemas.microsoft.com/office/powerpoint/2010/main" val="1467381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5AC0EDEA-1BE2-45A2-B060-570FF7F3EBE7}" type="datetimeFigureOut">
              <a:rPr lang="nl-NL" smtClean="0"/>
              <a:t>14-5-2018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2586D12-1637-4CBE-BBBF-8127BD0C646E}" type="slidenum">
              <a:rPr lang="nl-NL" smtClean="0"/>
              <a:t>‹nr.›</a:t>
            </a:fld>
            <a:endParaRPr lang="nl-NL"/>
          </a:p>
        </p:txBody>
      </p:sp>
    </p:spTree>
    <p:extLst>
      <p:ext uri="{BB962C8B-B14F-4D97-AF65-F5344CB8AC3E}">
        <p14:creationId xmlns:p14="http://schemas.microsoft.com/office/powerpoint/2010/main" val="1734007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AC0EDEA-1BE2-45A2-B060-570FF7F3EBE7}" type="datetimeFigureOut">
              <a:rPr lang="nl-NL" smtClean="0"/>
              <a:t>14-5-2018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2586D12-1637-4CBE-BBBF-8127BD0C646E}" type="slidenum">
              <a:rPr lang="nl-NL" smtClean="0"/>
              <a:t>‹nr.›</a:t>
            </a:fld>
            <a:endParaRPr lang="nl-NL"/>
          </a:p>
        </p:txBody>
      </p:sp>
    </p:spTree>
    <p:extLst>
      <p:ext uri="{BB962C8B-B14F-4D97-AF65-F5344CB8AC3E}">
        <p14:creationId xmlns:p14="http://schemas.microsoft.com/office/powerpoint/2010/main" val="87116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AC0EDEA-1BE2-45A2-B060-570FF7F3EBE7}" type="datetimeFigureOut">
              <a:rPr lang="nl-NL" smtClean="0"/>
              <a:t>14-5-2018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2586D12-1637-4CBE-BBBF-8127BD0C646E}" type="slidenum">
              <a:rPr lang="nl-NL" smtClean="0"/>
              <a:t>‹nr.›</a:t>
            </a:fld>
            <a:endParaRPr lang="nl-NL"/>
          </a:p>
        </p:txBody>
      </p:sp>
    </p:spTree>
    <p:extLst>
      <p:ext uri="{BB962C8B-B14F-4D97-AF65-F5344CB8AC3E}">
        <p14:creationId xmlns:p14="http://schemas.microsoft.com/office/powerpoint/2010/main" val="2025510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AC0EDEA-1BE2-45A2-B060-570FF7F3EBE7}" type="datetimeFigureOut">
              <a:rPr lang="nl-NL" smtClean="0"/>
              <a:t>14-5-2018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2586D12-1637-4CBE-BBBF-8127BD0C646E}" type="slidenum">
              <a:rPr lang="nl-NL" smtClean="0"/>
              <a:t>‹nr.›</a:t>
            </a:fld>
            <a:endParaRPr lang="nl-NL"/>
          </a:p>
        </p:txBody>
      </p:sp>
    </p:spTree>
    <p:extLst>
      <p:ext uri="{BB962C8B-B14F-4D97-AF65-F5344CB8AC3E}">
        <p14:creationId xmlns:p14="http://schemas.microsoft.com/office/powerpoint/2010/main" val="2991529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0EDEA-1BE2-45A2-B060-570FF7F3EBE7}" type="datetimeFigureOut">
              <a:rPr lang="nl-NL" smtClean="0"/>
              <a:t>14-5-2018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586D12-1637-4CBE-BBBF-8127BD0C646E}" type="slidenum">
              <a:rPr lang="nl-NL" smtClean="0"/>
              <a:t>‹nr.›</a:t>
            </a:fld>
            <a:endParaRPr lang="nl-NL"/>
          </a:p>
        </p:txBody>
      </p:sp>
    </p:spTree>
    <p:extLst>
      <p:ext uri="{BB962C8B-B14F-4D97-AF65-F5344CB8AC3E}">
        <p14:creationId xmlns:p14="http://schemas.microsoft.com/office/powerpoint/2010/main" val="2116853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Afbeeldingsresultaat voor buurtzorg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7264" y="87527"/>
            <a:ext cx="3706083" cy="182880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Afbeeldingsresultaat voor buurtzorg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378" y="453081"/>
            <a:ext cx="7945779" cy="3517557"/>
          </a:xfrm>
          <a:prstGeom prst="rect">
            <a:avLst/>
          </a:prstGeom>
          <a:noFill/>
          <a:extLst>
            <a:ext uri="{909E8E84-426E-40DD-AFC4-6F175D3DCCD1}">
              <a14:hiddenFill xmlns:a14="http://schemas.microsoft.com/office/drawing/2010/main">
                <a:solidFill>
                  <a:srgbClr val="FFFFFF"/>
                </a:solidFill>
              </a14:hiddenFill>
            </a:ext>
          </a:extLst>
        </p:spPr>
      </p:pic>
      <p:sp>
        <p:nvSpPr>
          <p:cNvPr id="6" name="Rechthoek 5"/>
          <p:cNvSpPr/>
          <p:nvPr/>
        </p:nvSpPr>
        <p:spPr>
          <a:xfrm>
            <a:off x="1532237" y="4682841"/>
            <a:ext cx="10206682" cy="787652"/>
          </a:xfrm>
          <a:prstGeom prst="rect">
            <a:avLst/>
          </a:prstGeom>
        </p:spPr>
        <p:txBody>
          <a:bodyPr wrap="square">
            <a:spAutoFit/>
          </a:bodyPr>
          <a:lstStyle/>
          <a:p>
            <a:pPr>
              <a:lnSpc>
                <a:spcPct val="107000"/>
              </a:lnSpc>
              <a:spcAft>
                <a:spcPts val="800"/>
              </a:spcAft>
            </a:pPr>
            <a:r>
              <a:rPr lang="nl-NL"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nl-NL" b="1"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b="1" dirty="0" smtClean="0">
                <a:effectLst/>
                <a:latin typeface="Calibri" panose="020F0502020204030204" pitchFamily="34" charset="0"/>
                <a:ea typeface="Calibri" panose="020F0502020204030204" pitchFamily="34" charset="0"/>
                <a:cs typeface="Times New Roman" panose="02020603050405020304" pitchFamily="18" charset="0"/>
              </a:rPr>
              <a:t>Verzorging van ouderen in de thuissituatie. Waar lopen wij als verpleegkundige tegenaan?</a:t>
            </a:r>
            <a:endParaRPr lang="nl-NL"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7386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2000" b="1" dirty="0" smtClean="0">
                <a:latin typeface="+mn-lt"/>
              </a:rPr>
              <a:t>Wat betekent dat voor de verpleegkundige:</a:t>
            </a:r>
            <a:endParaRPr lang="nl-NL" sz="2000" b="1" dirty="0">
              <a:latin typeface="+mn-lt"/>
            </a:endParaRPr>
          </a:p>
        </p:txBody>
      </p:sp>
      <p:pic>
        <p:nvPicPr>
          <p:cNvPr id="1028" name="Picture 4" descr="Gerelateerde afbeeld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2925" y="1690688"/>
            <a:ext cx="6076950" cy="3746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Afbeeldingsresultaat voor buurtzorg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87264" y="87527"/>
            <a:ext cx="3706083"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8540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sz="2000" b="1" dirty="0" smtClean="0"/>
              <a:t>Waar lopen we als zorgverlener tegen aan in de thuissituatie:</a:t>
            </a:r>
          </a:p>
          <a:p>
            <a:pPr lvl="0"/>
            <a:r>
              <a:rPr lang="nl-NL" sz="2000" dirty="0"/>
              <a:t>Niet alle zorg </a:t>
            </a:r>
            <a:r>
              <a:rPr lang="nl-NL" sz="2000"/>
              <a:t>wordt </a:t>
            </a:r>
            <a:r>
              <a:rPr lang="nl-NL" sz="2000" smtClean="0"/>
              <a:t>vergoed, </a:t>
            </a:r>
            <a:r>
              <a:rPr lang="nl-NL" sz="2000" dirty="0"/>
              <a:t>bijvoorbeeld klaar maken van een </a:t>
            </a:r>
            <a:r>
              <a:rPr lang="nl-NL" sz="2000" dirty="0" smtClean="0"/>
              <a:t>maaltijd</a:t>
            </a:r>
            <a:endParaRPr lang="nl-NL" sz="2000" dirty="0"/>
          </a:p>
          <a:p>
            <a:pPr lvl="0"/>
            <a:r>
              <a:rPr lang="nl-NL" sz="2000" dirty="0"/>
              <a:t>De woning is niet </a:t>
            </a:r>
            <a:r>
              <a:rPr lang="nl-NL" sz="2000" dirty="0" smtClean="0"/>
              <a:t>gelijkvloers</a:t>
            </a:r>
            <a:endParaRPr lang="nl-NL" sz="2000" dirty="0"/>
          </a:p>
          <a:p>
            <a:pPr lvl="0"/>
            <a:r>
              <a:rPr lang="nl-NL" sz="2000" dirty="0" smtClean="0"/>
              <a:t>Vereenzaming</a:t>
            </a:r>
          </a:p>
          <a:p>
            <a:pPr lvl="0"/>
            <a:r>
              <a:rPr lang="nl-NL" sz="2000" dirty="0" smtClean="0"/>
              <a:t>Co- en </a:t>
            </a:r>
            <a:r>
              <a:rPr lang="nl-NL" sz="2000" dirty="0" err="1" smtClean="0"/>
              <a:t>multimorbiditeit</a:t>
            </a:r>
            <a:endParaRPr lang="nl-NL" sz="2000" dirty="0"/>
          </a:p>
          <a:p>
            <a:pPr lvl="0"/>
            <a:r>
              <a:rPr lang="nl-NL" sz="2000" dirty="0"/>
              <a:t>Client wil zelf geen (aanvullende) zorg terwijl dit wel gewenst </a:t>
            </a:r>
            <a:r>
              <a:rPr lang="nl-NL" sz="2000" dirty="0" smtClean="0"/>
              <a:t>is</a:t>
            </a:r>
            <a:endParaRPr lang="nl-NL" sz="2000" dirty="0"/>
          </a:p>
          <a:p>
            <a:pPr lvl="0"/>
            <a:r>
              <a:rPr lang="nl-NL" sz="2000" dirty="0" smtClean="0"/>
              <a:t>Familie / cliënt </a:t>
            </a:r>
            <a:r>
              <a:rPr lang="nl-NL" sz="2000" dirty="0"/>
              <a:t>wacht soms te lang met zorg aanvragen waardoor je voor het blok gezet wordt of de situatie </a:t>
            </a:r>
            <a:r>
              <a:rPr lang="nl-NL" sz="2000" dirty="0" smtClean="0"/>
              <a:t>escaleert</a:t>
            </a:r>
            <a:endParaRPr lang="nl-NL" sz="2000" dirty="0"/>
          </a:p>
          <a:p>
            <a:pPr lvl="0"/>
            <a:r>
              <a:rPr lang="nl-NL" sz="2000" dirty="0"/>
              <a:t>Wachttijd voor bijvoorbeeld huishoudelijke </a:t>
            </a:r>
            <a:r>
              <a:rPr lang="nl-NL" sz="2000" dirty="0" smtClean="0"/>
              <a:t>hulp</a:t>
            </a:r>
            <a:endParaRPr lang="nl-NL" sz="2000" dirty="0"/>
          </a:p>
          <a:p>
            <a:pPr marL="0" indent="0">
              <a:buNone/>
            </a:pPr>
            <a:endParaRPr lang="nl-NL" dirty="0"/>
          </a:p>
        </p:txBody>
      </p:sp>
      <p:pic>
        <p:nvPicPr>
          <p:cNvPr id="4" name="Picture 4" descr="Afbeeldingsresultaat voor buurtzorg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7264" y="87527"/>
            <a:ext cx="3706083"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3832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marL="0" indent="0">
              <a:buNone/>
            </a:pPr>
            <a:r>
              <a:rPr lang="nl-NL" sz="2000" b="1" dirty="0" smtClean="0"/>
              <a:t>Waar lopen we als zorgverlener tegen aan in de thuissituatie (vervolg):</a:t>
            </a:r>
          </a:p>
          <a:p>
            <a:pPr lvl="0"/>
            <a:r>
              <a:rPr lang="nl-NL" sz="2000" dirty="0" smtClean="0"/>
              <a:t>Mantelzorgers overbelast</a:t>
            </a:r>
          </a:p>
          <a:p>
            <a:pPr lvl="0"/>
            <a:r>
              <a:rPr lang="nl-NL" sz="2000" dirty="0" smtClean="0"/>
              <a:t>Patiënt “te goed” voor opname in het ziekenhuis</a:t>
            </a:r>
          </a:p>
          <a:p>
            <a:pPr lvl="0"/>
            <a:r>
              <a:rPr lang="nl-NL" sz="2000" dirty="0" smtClean="0"/>
              <a:t>Er is geen plek in een instelling om cliënt op te nemen</a:t>
            </a:r>
          </a:p>
          <a:p>
            <a:pPr lvl="0"/>
            <a:r>
              <a:rPr lang="nl-NL" sz="2000" dirty="0" smtClean="0"/>
              <a:t>Patiënt wordt te snel ontslagen uit het ziekenhuis</a:t>
            </a:r>
          </a:p>
          <a:p>
            <a:pPr lvl="0"/>
            <a:r>
              <a:rPr lang="nl-NL" sz="2000" dirty="0" smtClean="0"/>
              <a:t>Tekort aan verpleegkundigen en verzorgenden</a:t>
            </a:r>
          </a:p>
          <a:p>
            <a:pPr lvl="0"/>
            <a:r>
              <a:rPr lang="nl-NL" sz="2000" dirty="0" smtClean="0"/>
              <a:t>Ziekenhuiszorg naar thuissituatie</a:t>
            </a:r>
          </a:p>
          <a:p>
            <a:pPr lvl="0"/>
            <a:r>
              <a:rPr lang="nl-NL" sz="2000" dirty="0" smtClean="0"/>
              <a:t>Cliënt heeft een te hoog inkomen voor verzorgingshuis</a:t>
            </a:r>
          </a:p>
          <a:p>
            <a:pPr marL="0" indent="0">
              <a:buNone/>
            </a:pPr>
            <a:endParaRPr lang="nl-NL" dirty="0"/>
          </a:p>
        </p:txBody>
      </p:sp>
      <p:pic>
        <p:nvPicPr>
          <p:cNvPr id="4" name="Picture 4" descr="Afbeeldingsresultaat voor buurtzorg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7264" y="87527"/>
            <a:ext cx="3706083"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02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sz="2000" b="1" dirty="0" smtClean="0"/>
              <a:t>Hoe proberen we oplossingen te zoeken:</a:t>
            </a:r>
          </a:p>
          <a:p>
            <a:pPr>
              <a:buFontTx/>
              <a:buChar char="-"/>
            </a:pPr>
            <a:r>
              <a:rPr lang="nl-NL" sz="2000" dirty="0" smtClean="0"/>
              <a:t>Soms met de rug tegen de muur</a:t>
            </a:r>
          </a:p>
          <a:p>
            <a:pPr>
              <a:buFontTx/>
              <a:buChar char="-"/>
            </a:pPr>
            <a:r>
              <a:rPr lang="nl-NL" sz="2000" dirty="0" smtClean="0"/>
              <a:t>Ouderenzorg in Nederland complex geworden</a:t>
            </a:r>
          </a:p>
          <a:p>
            <a:pPr>
              <a:buFontTx/>
              <a:buChar char="-"/>
            </a:pPr>
            <a:r>
              <a:rPr lang="nl-NL" sz="2000" dirty="0" smtClean="0"/>
              <a:t>In gesprek gaan met familie, huisarts en/of praktijkondersteuner</a:t>
            </a:r>
          </a:p>
          <a:p>
            <a:pPr>
              <a:buFontTx/>
              <a:buChar char="-"/>
            </a:pPr>
            <a:r>
              <a:rPr lang="nl-NL" sz="2000" dirty="0" smtClean="0"/>
              <a:t>Maximaal haalbare zorg te verlenen eventueel in samenwerking met </a:t>
            </a:r>
            <a:r>
              <a:rPr lang="nl-NL" sz="2000" dirty="0" err="1" smtClean="0"/>
              <a:t>Carematch</a:t>
            </a:r>
            <a:endParaRPr lang="nl-NL" sz="2000" dirty="0" smtClean="0"/>
          </a:p>
          <a:p>
            <a:pPr>
              <a:buFontTx/>
              <a:buChar char="-"/>
            </a:pPr>
            <a:r>
              <a:rPr lang="nl-NL" sz="2000" dirty="0" smtClean="0"/>
              <a:t>Dagopvang</a:t>
            </a:r>
          </a:p>
          <a:p>
            <a:pPr>
              <a:buFontTx/>
              <a:buChar char="-"/>
            </a:pPr>
            <a:r>
              <a:rPr lang="nl-NL" sz="2000" dirty="0" smtClean="0"/>
              <a:t>Vrijwilligers inschakelen zoals de Zonnebloem, Scoop e.d., </a:t>
            </a:r>
            <a:r>
              <a:rPr lang="nl-NL" sz="2000" dirty="0" err="1" smtClean="0"/>
              <a:t>NLvoorelkaar</a:t>
            </a:r>
            <a:endParaRPr lang="nl-NL" sz="2000" dirty="0" smtClean="0"/>
          </a:p>
          <a:p>
            <a:pPr>
              <a:buFontTx/>
              <a:buChar char="-"/>
            </a:pPr>
            <a:r>
              <a:rPr lang="nl-NL" sz="2000" dirty="0" smtClean="0"/>
              <a:t>Deskundigheidsbevordering voor verpleegkundigen</a:t>
            </a:r>
            <a:endParaRPr lang="nl-NL" sz="2000" dirty="0"/>
          </a:p>
        </p:txBody>
      </p:sp>
      <p:pic>
        <p:nvPicPr>
          <p:cNvPr id="4" name="Picture 4" descr="Afbeeldingsresultaat voor buurtzorg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7264" y="87527"/>
            <a:ext cx="3706083"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8942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erelateerde afbeeldi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64248" y="1825625"/>
            <a:ext cx="3263503" cy="43513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fbeeldingsresultaat voor buurtzorg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87264" y="87527"/>
            <a:ext cx="3706083"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0970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821" y="3479028"/>
            <a:ext cx="10515600" cy="1325563"/>
          </a:xfrm>
        </p:spPr>
        <p:txBody>
          <a:bodyPr/>
          <a:lstStyle/>
          <a:p>
            <a:r>
              <a:rPr lang="nl-NL" sz="2000" dirty="0" smtClean="0"/>
              <a:t>				</a:t>
            </a:r>
            <a:r>
              <a:rPr lang="nl-NL" sz="2000" b="1" dirty="0" smtClean="0">
                <a:latin typeface="+mn-lt"/>
              </a:rPr>
              <a:t>Welkom </a:t>
            </a:r>
            <a:r>
              <a:rPr lang="nl-NL" sz="2000" b="1" dirty="0">
                <a:latin typeface="+mn-lt"/>
              </a:rPr>
              <a:t>heten en voorstellen</a:t>
            </a:r>
            <a:r>
              <a:rPr lang="nl-NL" dirty="0"/>
              <a:t/>
            </a:r>
            <a:br>
              <a:rPr lang="nl-NL" dirty="0"/>
            </a:br>
            <a:endParaRPr lang="nl-NL" dirty="0"/>
          </a:p>
        </p:txBody>
      </p:sp>
      <p:pic>
        <p:nvPicPr>
          <p:cNvPr id="5" name="Picture 4" descr="Afbeeldingsresultaat voor buurtzorg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7264" y="87527"/>
            <a:ext cx="3706083"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0881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sz="2000" b="1" dirty="0" smtClean="0"/>
              <a:t>Indeling presentatie:</a:t>
            </a:r>
          </a:p>
          <a:p>
            <a:pPr>
              <a:buFontTx/>
              <a:buChar char="-"/>
            </a:pPr>
            <a:r>
              <a:rPr lang="nl-NL" sz="2000" dirty="0" smtClean="0"/>
              <a:t>Missie en visie Buurtzorg</a:t>
            </a:r>
          </a:p>
          <a:p>
            <a:pPr>
              <a:buFontTx/>
              <a:buChar char="-"/>
            </a:pPr>
            <a:r>
              <a:rPr lang="nl-NL" sz="2000" dirty="0" smtClean="0"/>
              <a:t>Het Buurtzorgteam</a:t>
            </a:r>
          </a:p>
          <a:p>
            <a:pPr>
              <a:buFontTx/>
              <a:buChar char="-"/>
            </a:pPr>
            <a:r>
              <a:rPr lang="nl-NL" sz="2000" dirty="0" smtClean="0"/>
              <a:t>Welke zorg leveren wij?</a:t>
            </a:r>
          </a:p>
          <a:p>
            <a:pPr>
              <a:buFontTx/>
              <a:buChar char="-"/>
            </a:pPr>
            <a:r>
              <a:rPr lang="nl-NL" sz="2000" dirty="0" smtClean="0"/>
              <a:t>Hoe komt de cliënt bij ons in zorg?</a:t>
            </a:r>
          </a:p>
          <a:p>
            <a:pPr>
              <a:buFontTx/>
              <a:buChar char="-"/>
            </a:pPr>
            <a:r>
              <a:rPr lang="nl-NL" sz="2000" dirty="0" smtClean="0"/>
              <a:t>Wat vinden ouderen belangrijk in de thuissituatie?</a:t>
            </a:r>
          </a:p>
          <a:p>
            <a:pPr>
              <a:buFontTx/>
              <a:buChar char="-"/>
            </a:pPr>
            <a:r>
              <a:rPr lang="nl-NL" sz="2000" dirty="0" smtClean="0"/>
              <a:t>Wat betekent dit voor de verpleegkundige?</a:t>
            </a:r>
          </a:p>
          <a:p>
            <a:pPr>
              <a:buFontTx/>
              <a:buChar char="-"/>
            </a:pPr>
            <a:r>
              <a:rPr lang="nl-NL" sz="2000" dirty="0" smtClean="0"/>
              <a:t>Waar lopen we als zorgverlener tegen aan in de thuissituatie?</a:t>
            </a:r>
          </a:p>
          <a:p>
            <a:pPr>
              <a:buFontTx/>
              <a:buChar char="-"/>
            </a:pPr>
            <a:r>
              <a:rPr lang="nl-NL" sz="2000" dirty="0" smtClean="0"/>
              <a:t>Oplossingen?</a:t>
            </a:r>
          </a:p>
          <a:p>
            <a:pPr>
              <a:buFontTx/>
              <a:buChar char="-"/>
            </a:pPr>
            <a:endParaRPr lang="nl-NL" dirty="0" smtClean="0"/>
          </a:p>
          <a:p>
            <a:pPr>
              <a:buFontTx/>
              <a:buChar char="-"/>
            </a:pPr>
            <a:endParaRPr lang="nl-NL" dirty="0" smtClean="0"/>
          </a:p>
          <a:p>
            <a:pPr>
              <a:buFontTx/>
              <a:buChar char="-"/>
            </a:pPr>
            <a:endParaRPr lang="nl-NL" dirty="0" smtClean="0"/>
          </a:p>
          <a:p>
            <a:pPr>
              <a:buFontTx/>
              <a:buChar char="-"/>
            </a:pPr>
            <a:endParaRPr lang="nl-NL" dirty="0" smtClean="0"/>
          </a:p>
          <a:p>
            <a:pPr>
              <a:buFontTx/>
              <a:buChar char="-"/>
            </a:pPr>
            <a:endParaRPr lang="nl-NL" dirty="0"/>
          </a:p>
        </p:txBody>
      </p:sp>
      <p:pic>
        <p:nvPicPr>
          <p:cNvPr id="4" name="Picture 4" descr="Afbeeldingsresultaat voor buurtzorg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7264" y="87527"/>
            <a:ext cx="3706083"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6943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fbeeldingsresultaat voor buurtzorg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7264" y="87527"/>
            <a:ext cx="3706083" cy="1828800"/>
          </a:xfrm>
          <a:prstGeom prst="rect">
            <a:avLst/>
          </a:prstGeom>
          <a:noFill/>
          <a:extLst>
            <a:ext uri="{909E8E84-426E-40DD-AFC4-6F175D3DCCD1}">
              <a14:hiddenFill xmlns:a14="http://schemas.microsoft.com/office/drawing/2010/main">
                <a:solidFill>
                  <a:srgbClr val="FFFFFF"/>
                </a:solidFill>
              </a14:hiddenFill>
            </a:ext>
          </a:extLst>
        </p:spPr>
      </p:pic>
      <p:sp>
        <p:nvSpPr>
          <p:cNvPr id="8" name="Rechthoek 7"/>
          <p:cNvSpPr/>
          <p:nvPr/>
        </p:nvSpPr>
        <p:spPr>
          <a:xfrm>
            <a:off x="667265" y="2059395"/>
            <a:ext cx="9613557" cy="2339102"/>
          </a:xfrm>
          <a:prstGeom prst="rect">
            <a:avLst/>
          </a:prstGeom>
        </p:spPr>
        <p:txBody>
          <a:bodyPr wrap="square">
            <a:spAutoFit/>
          </a:bodyPr>
          <a:lstStyle/>
          <a:p>
            <a:pPr algn="just">
              <a:spcAft>
                <a:spcPts val="600"/>
              </a:spcAft>
            </a:pPr>
            <a:r>
              <a:rPr lang="nl-NL" sz="2000" b="1" dirty="0">
                <a:solidFill>
                  <a:srgbClr val="000000"/>
                </a:solidFill>
              </a:rPr>
              <a:t>Missie Buurtzorg Nederland </a:t>
            </a:r>
            <a:endParaRPr lang="nl-NL" sz="2000" dirty="0"/>
          </a:p>
          <a:p>
            <a:pPr algn="just">
              <a:spcAft>
                <a:spcPts val="600"/>
              </a:spcAft>
            </a:pPr>
            <a:r>
              <a:rPr lang="nl-NL" sz="2000" dirty="0">
                <a:solidFill>
                  <a:srgbClr val="000000"/>
                </a:solidFill>
              </a:rPr>
              <a:t>Het leveren van zorg thuis aan oudere mensen, mensen met beperkingen en chronisch zieken verdient een toegewijde en efficiënte houding naar cliënten. De professional speelt daarin een centrale rol. In overleg met de cliënten neemt zij directe beslissingen over de inhoud van en de werkwijze bij de hulpverlening.</a:t>
            </a:r>
            <a:endParaRPr lang="nl-NL" sz="2000" dirty="0"/>
          </a:p>
          <a:p>
            <a:r>
              <a:rPr lang="nl-NL" dirty="0"/>
              <a:t/>
            </a:r>
            <a:br>
              <a:rPr lang="nl-NL" dirty="0"/>
            </a:br>
            <a:endParaRPr lang="nl-NL" dirty="0"/>
          </a:p>
        </p:txBody>
      </p:sp>
    </p:spTree>
    <p:extLst>
      <p:ext uri="{BB962C8B-B14F-4D97-AF65-F5344CB8AC3E}">
        <p14:creationId xmlns:p14="http://schemas.microsoft.com/office/powerpoint/2010/main" val="1363295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
            </a:r>
            <a:br>
              <a:rPr lang="nl-NL" dirty="0"/>
            </a:br>
            <a:endParaRPr lang="nl-NL" dirty="0"/>
          </a:p>
        </p:txBody>
      </p:sp>
      <p:sp>
        <p:nvSpPr>
          <p:cNvPr id="3" name="Tijdelijke aanduiding voor inhoud 2"/>
          <p:cNvSpPr>
            <a:spLocks noGrp="1"/>
          </p:cNvSpPr>
          <p:nvPr>
            <p:ph idx="1"/>
          </p:nvPr>
        </p:nvSpPr>
        <p:spPr>
          <a:xfrm>
            <a:off x="838200" y="3369276"/>
            <a:ext cx="10515600" cy="5336704"/>
          </a:xfrm>
        </p:spPr>
        <p:txBody>
          <a:bodyPr/>
          <a:lstStyle/>
          <a:p>
            <a:pPr marL="0" indent="0">
              <a:buNone/>
            </a:pPr>
            <a:r>
              <a:rPr lang="nl-NL" sz="2000" b="1" dirty="0"/>
              <a:t>Visie</a:t>
            </a:r>
            <a:endParaRPr lang="nl-NL" sz="2000" dirty="0"/>
          </a:p>
          <a:p>
            <a:pPr marL="0" indent="0">
              <a:buNone/>
            </a:pPr>
            <a:r>
              <a:rPr lang="nl-NL" sz="2000" dirty="0"/>
              <a:t>Buurtzorg richt zich in haar dienst- en zorgverlening op de zorgonafhankelijkheid van haar cliënten. Het zoeken naar oplossingen voor een grote diversiteit aan problemen vraagt een grote mate van deskundigheid en professionaliteit. Daarnaast wordt de kwaliteit van de zorgverlening bepaald in het directe contact tussen cliënt en professional en moet de professional optimaal gefaciliteerd worden om haar rol zo goed mogelijk te vervullen. Dit betekent dat de organisatie Buurtzorg Nederland in al haar processen de relatie cliënt – professional centraal stelt</a:t>
            </a:r>
            <a:r>
              <a:rPr lang="nl-NL" sz="2000" dirty="0" smtClean="0"/>
              <a:t>.</a:t>
            </a:r>
            <a:endParaRPr lang="nl-NL" sz="2000" dirty="0"/>
          </a:p>
        </p:txBody>
      </p:sp>
      <p:sp>
        <p:nvSpPr>
          <p:cNvPr id="8" name="AutoShape 8" descr="Afbeeldingsresultaat voor buurtzorg logo"/>
          <p:cNvSpPr>
            <a:spLocks noChangeAspect="1" noChangeArrowheads="1"/>
          </p:cNvSpPr>
          <p:nvPr/>
        </p:nvSpPr>
        <p:spPr bwMode="auto">
          <a:xfrm>
            <a:off x="155574" y="-144463"/>
            <a:ext cx="9276749"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13" name="Picture 4" descr="Afbeeldingsresultaat voor buurtzorg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7264" y="87527"/>
            <a:ext cx="3706083"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88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fbeeldingsresultaat voor buurtzorg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7264" y="87527"/>
            <a:ext cx="3706083" cy="1828800"/>
          </a:xfrm>
          <a:prstGeom prst="rect">
            <a:avLst/>
          </a:prstGeom>
          <a:noFill/>
          <a:extLst>
            <a:ext uri="{909E8E84-426E-40DD-AFC4-6F175D3DCCD1}">
              <a14:hiddenFill xmlns:a14="http://schemas.microsoft.com/office/drawing/2010/main">
                <a:solidFill>
                  <a:srgbClr val="FFFFFF"/>
                </a:solidFill>
              </a14:hiddenFill>
            </a:ext>
          </a:extLst>
        </p:spPr>
      </p:pic>
      <p:sp>
        <p:nvSpPr>
          <p:cNvPr id="6" name="Rechthoek 5"/>
          <p:cNvSpPr/>
          <p:nvPr/>
        </p:nvSpPr>
        <p:spPr>
          <a:xfrm>
            <a:off x="838200" y="1916327"/>
            <a:ext cx="10515600" cy="2416046"/>
          </a:xfrm>
          <a:prstGeom prst="rect">
            <a:avLst/>
          </a:prstGeom>
        </p:spPr>
        <p:txBody>
          <a:bodyPr wrap="square">
            <a:spAutoFit/>
          </a:bodyPr>
          <a:lstStyle/>
          <a:p>
            <a:pPr algn="just">
              <a:spcAft>
                <a:spcPts val="600"/>
              </a:spcAft>
            </a:pPr>
            <a:r>
              <a:rPr lang="nl-NL" sz="2000" b="1" i="0" u="none" strike="noStrike" dirty="0" smtClean="0">
                <a:solidFill>
                  <a:srgbClr val="000000"/>
                </a:solidFill>
                <a:effectLst/>
              </a:rPr>
              <a:t>Het Buurtzorgteam</a:t>
            </a:r>
            <a:endParaRPr lang="nl-NL" sz="2000" b="0" dirty="0" smtClean="0">
              <a:effectLst/>
            </a:endParaRPr>
          </a:p>
          <a:p>
            <a:pPr algn="just">
              <a:spcAft>
                <a:spcPts val="600"/>
              </a:spcAft>
            </a:pPr>
            <a:r>
              <a:rPr lang="nl-NL" sz="2000" b="0" i="0" u="none" strike="noStrike" dirty="0" smtClean="0">
                <a:solidFill>
                  <a:srgbClr val="000000"/>
                </a:solidFill>
                <a:effectLst/>
              </a:rPr>
              <a:t>Het Buurtzorgteam bestaat uit professionele medewerkers niveau 3IG, 4 en 5. Het team wordt ondersteund door een regiocoach. </a:t>
            </a:r>
            <a:endParaRPr lang="nl-NL" sz="2000" b="0" dirty="0" smtClean="0">
              <a:effectLst/>
            </a:endParaRPr>
          </a:p>
          <a:p>
            <a:pPr algn="just">
              <a:spcAft>
                <a:spcPts val="600"/>
              </a:spcAft>
            </a:pPr>
            <a:r>
              <a:rPr lang="nl-NL" sz="2000" b="0" i="0" u="none" strike="noStrike" dirty="0" smtClean="0">
                <a:solidFill>
                  <a:srgbClr val="000000"/>
                </a:solidFill>
                <a:effectLst/>
              </a:rPr>
              <a:t>Buurtzorg verwacht van haar medewerkers een open en lerende houding. Zij worden hierin ook gestimuleerd en gefaciliteerd.</a:t>
            </a:r>
            <a:endParaRPr lang="nl-NL" sz="2000" b="0" dirty="0" smtClean="0">
              <a:effectLst/>
            </a:endParaRPr>
          </a:p>
          <a:p>
            <a:r>
              <a:rPr lang="nl-NL" dirty="0" smtClean="0"/>
              <a:t/>
            </a:r>
            <a:br>
              <a:rPr lang="nl-NL" dirty="0" smtClean="0"/>
            </a:br>
            <a:endParaRPr lang="nl-NL" dirty="0"/>
          </a:p>
        </p:txBody>
      </p:sp>
    </p:spTree>
    <p:extLst>
      <p:ext uri="{BB962C8B-B14F-4D97-AF65-F5344CB8AC3E}">
        <p14:creationId xmlns:p14="http://schemas.microsoft.com/office/powerpoint/2010/main" val="3517880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sz="2000" b="1" dirty="0"/>
              <a:t>Welke zorg leveren wij?</a:t>
            </a:r>
          </a:p>
          <a:p>
            <a:pPr lvl="0"/>
            <a:r>
              <a:rPr lang="nl-NL" sz="2000" dirty="0" smtClean="0"/>
              <a:t>Ondersteuning bij de lichamelijke verzorging</a:t>
            </a:r>
            <a:endParaRPr lang="nl-NL" sz="2000" dirty="0"/>
          </a:p>
          <a:p>
            <a:pPr lvl="0"/>
            <a:r>
              <a:rPr lang="nl-NL" sz="2000" dirty="0" smtClean="0"/>
              <a:t>Wondzorg </a:t>
            </a:r>
          </a:p>
          <a:p>
            <a:pPr lvl="0"/>
            <a:r>
              <a:rPr lang="nl-NL" sz="2000" dirty="0" smtClean="0"/>
              <a:t>Het </a:t>
            </a:r>
            <a:r>
              <a:rPr lang="nl-NL" sz="2000" dirty="0"/>
              <a:t>uitvoeren van verpleegtechnische </a:t>
            </a:r>
            <a:r>
              <a:rPr lang="nl-NL" sz="2000" dirty="0" smtClean="0"/>
              <a:t>handelingen</a:t>
            </a:r>
            <a:endParaRPr lang="nl-NL" sz="2000" dirty="0"/>
          </a:p>
          <a:p>
            <a:pPr lvl="0"/>
            <a:r>
              <a:rPr lang="nl-NL" sz="2000" dirty="0" err="1" smtClean="0"/>
              <a:t>Casemagement</a:t>
            </a:r>
            <a:endParaRPr lang="nl-NL" sz="2000" dirty="0"/>
          </a:p>
          <a:p>
            <a:pPr lvl="0"/>
            <a:r>
              <a:rPr lang="nl-NL" sz="2000" dirty="0"/>
              <a:t>Het ondersteunen in het aanvragen van </a:t>
            </a:r>
            <a:r>
              <a:rPr lang="nl-NL" sz="2000" dirty="0" smtClean="0"/>
              <a:t>hulpmiddelen</a:t>
            </a:r>
            <a:endParaRPr lang="nl-NL" sz="2000" dirty="0"/>
          </a:p>
          <a:p>
            <a:pPr lvl="0"/>
            <a:r>
              <a:rPr lang="nl-NL" sz="2000" dirty="0"/>
              <a:t>Persoonlijke </a:t>
            </a:r>
            <a:r>
              <a:rPr lang="nl-NL" sz="2000" dirty="0" smtClean="0"/>
              <a:t>alarmering</a:t>
            </a:r>
            <a:endParaRPr lang="nl-NL" sz="2000" dirty="0"/>
          </a:p>
          <a:p>
            <a:pPr lvl="0"/>
            <a:r>
              <a:rPr lang="nl-NL" sz="2000" dirty="0"/>
              <a:t>Begeleiding van de </a:t>
            </a:r>
            <a:r>
              <a:rPr lang="nl-NL" sz="2000" dirty="0" smtClean="0"/>
              <a:t>cliënt </a:t>
            </a:r>
            <a:r>
              <a:rPr lang="nl-NL" sz="2000" dirty="0"/>
              <a:t>en zijn/haar familie in de palliatieve en terminale </a:t>
            </a:r>
            <a:r>
              <a:rPr lang="nl-NL" sz="2000" dirty="0" smtClean="0"/>
              <a:t>fase</a:t>
            </a:r>
            <a:endParaRPr lang="nl-NL" sz="2000" dirty="0"/>
          </a:p>
          <a:p>
            <a:pPr marL="0" indent="0">
              <a:buNone/>
            </a:pPr>
            <a:endParaRPr lang="nl-NL" dirty="0"/>
          </a:p>
        </p:txBody>
      </p:sp>
      <p:pic>
        <p:nvPicPr>
          <p:cNvPr id="4" name="Picture 4" descr="Afbeeldingsresultaat voor buurtzorg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7264" y="87527"/>
            <a:ext cx="3706083"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2146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sz="2000" b="1" dirty="0" smtClean="0"/>
              <a:t>Welke onderwerpen vinden ouderen belangrijk in de thuissituatie:</a:t>
            </a:r>
          </a:p>
          <a:p>
            <a:pPr>
              <a:buFontTx/>
              <a:buChar char="-"/>
            </a:pPr>
            <a:r>
              <a:rPr lang="nl-NL" sz="2000" dirty="0" smtClean="0"/>
              <a:t>Voorkomen van vallen</a:t>
            </a:r>
          </a:p>
          <a:p>
            <a:pPr>
              <a:buFontTx/>
              <a:buChar char="-"/>
            </a:pPr>
            <a:r>
              <a:rPr lang="nl-NL" sz="2000" dirty="0" smtClean="0"/>
              <a:t>Gezond eten</a:t>
            </a:r>
          </a:p>
          <a:p>
            <a:pPr>
              <a:buFontTx/>
              <a:buChar char="-"/>
            </a:pPr>
            <a:r>
              <a:rPr lang="nl-NL" sz="2000" dirty="0" smtClean="0"/>
              <a:t>Onafhankelijk blijven</a:t>
            </a:r>
          </a:p>
          <a:p>
            <a:pPr>
              <a:buFontTx/>
              <a:buChar char="-"/>
            </a:pPr>
            <a:r>
              <a:rPr lang="nl-NL" sz="2000" dirty="0" smtClean="0"/>
              <a:t>Medicatieveiligheid</a:t>
            </a:r>
          </a:p>
          <a:p>
            <a:pPr>
              <a:buFontTx/>
              <a:buChar char="-"/>
            </a:pPr>
            <a:r>
              <a:rPr lang="nl-NL" sz="2000" dirty="0" smtClean="0"/>
              <a:t>Thuis blijven wonen</a:t>
            </a:r>
          </a:p>
          <a:p>
            <a:pPr>
              <a:buFontTx/>
              <a:buChar char="-"/>
            </a:pPr>
            <a:r>
              <a:rPr lang="nl-NL" sz="2000" dirty="0" smtClean="0"/>
              <a:t>Voorkomen van eenzaamheid</a:t>
            </a:r>
          </a:p>
          <a:p>
            <a:pPr>
              <a:buFontTx/>
              <a:buChar char="-"/>
            </a:pPr>
            <a:r>
              <a:rPr lang="nl-NL" sz="2000" dirty="0" smtClean="0"/>
              <a:t>Activiteiten</a:t>
            </a:r>
          </a:p>
          <a:p>
            <a:pPr>
              <a:buFontTx/>
              <a:buChar char="-"/>
            </a:pPr>
            <a:r>
              <a:rPr lang="nl-NL" sz="2000" dirty="0" smtClean="0"/>
              <a:t>Sociale contacten</a:t>
            </a:r>
          </a:p>
          <a:p>
            <a:pPr>
              <a:buFontTx/>
              <a:buChar char="-"/>
            </a:pPr>
            <a:endParaRPr lang="nl-NL" dirty="0"/>
          </a:p>
        </p:txBody>
      </p:sp>
      <p:pic>
        <p:nvPicPr>
          <p:cNvPr id="4" name="Picture 4" descr="Afbeeldingsresultaat voor buurtzorg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7264" y="87527"/>
            <a:ext cx="3706083"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2822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sz="2000" b="1" dirty="0" smtClean="0"/>
              <a:t>Hoe komt de cliënt bij ons in zorg:</a:t>
            </a:r>
          </a:p>
          <a:p>
            <a:pPr>
              <a:buFontTx/>
              <a:buChar char="-"/>
            </a:pPr>
            <a:r>
              <a:rPr lang="nl-NL" sz="2000" dirty="0" smtClean="0"/>
              <a:t>Eerst intakegesprek met cliënt en familie</a:t>
            </a:r>
          </a:p>
          <a:p>
            <a:pPr>
              <a:buFontTx/>
              <a:buChar char="-"/>
            </a:pPr>
            <a:r>
              <a:rPr lang="nl-NL" sz="2000" dirty="0" smtClean="0"/>
              <a:t>Zorgplan opstellen en doornemen met cliënt en/of familie</a:t>
            </a:r>
          </a:p>
          <a:p>
            <a:pPr>
              <a:buFontTx/>
              <a:buChar char="-"/>
            </a:pPr>
            <a:r>
              <a:rPr lang="nl-NL" sz="2000" dirty="0" smtClean="0"/>
              <a:t>Zo nodig hulpmiddelen aanvragen voor thuis</a:t>
            </a:r>
          </a:p>
          <a:p>
            <a:pPr>
              <a:buFontTx/>
              <a:buChar char="-"/>
            </a:pPr>
            <a:r>
              <a:rPr lang="nl-NL" sz="2000" dirty="0" smtClean="0"/>
              <a:t>Maaltijdvoorziening</a:t>
            </a:r>
          </a:p>
          <a:p>
            <a:pPr>
              <a:buFontTx/>
              <a:buChar char="-"/>
            </a:pPr>
            <a:r>
              <a:rPr lang="nl-NL" sz="2000" dirty="0" smtClean="0"/>
              <a:t>Persoonlijke alarmering</a:t>
            </a:r>
          </a:p>
          <a:p>
            <a:pPr>
              <a:buFontTx/>
              <a:buChar char="-"/>
            </a:pPr>
            <a:r>
              <a:rPr lang="nl-NL" sz="2000" dirty="0" smtClean="0"/>
              <a:t>Vergoeding zorg: zorgverzekeraar bepaald en bewaakt hoeveel zorg iemand mag krijgen</a:t>
            </a:r>
            <a:endParaRPr lang="nl-NL" sz="2000" dirty="0"/>
          </a:p>
        </p:txBody>
      </p:sp>
      <p:pic>
        <p:nvPicPr>
          <p:cNvPr id="4" name="Picture 4" descr="Afbeeldingsresultaat voor buurtzorg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7264" y="87527"/>
            <a:ext cx="3706083"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264099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TotalTime>
  <Words>534</Words>
  <Application>Microsoft Office PowerPoint</Application>
  <PresentationFormat>Breedbeeld</PresentationFormat>
  <Paragraphs>74</Paragraphs>
  <Slides>14</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14</vt:i4>
      </vt:variant>
    </vt:vector>
  </HeadingPairs>
  <TitlesOfParts>
    <vt:vector size="19" baseType="lpstr">
      <vt:lpstr>Arial</vt:lpstr>
      <vt:lpstr>Calibri</vt:lpstr>
      <vt:lpstr>Calibri Light</vt:lpstr>
      <vt:lpstr>Times New Roman</vt:lpstr>
      <vt:lpstr>Kantoorthema</vt:lpstr>
      <vt:lpstr>PowerPoint-presentatie</vt:lpstr>
      <vt:lpstr>    Welkom heten en voorstellen </vt:lpstr>
      <vt:lpstr>PowerPoint-presentatie</vt:lpstr>
      <vt:lpstr>PowerPoint-presentatie</vt:lpstr>
      <vt:lpstr> </vt:lpstr>
      <vt:lpstr>PowerPoint-presentatie</vt:lpstr>
      <vt:lpstr>PowerPoint-presentatie</vt:lpstr>
      <vt:lpstr>PowerPoint-presentatie</vt:lpstr>
      <vt:lpstr>PowerPoint-presentatie</vt:lpstr>
      <vt:lpstr>Wat betekent dat voor de verpleegkundige: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Verzorging van ouderen in de thuissituatie. Waar lopen we als verpleegkundige tegen aan?</dc:title>
  <dc:creator>Boekema</dc:creator>
  <cp:lastModifiedBy>Gebruiker</cp:lastModifiedBy>
  <cp:revision>19</cp:revision>
  <dcterms:created xsi:type="dcterms:W3CDTF">2018-05-11T13:52:12Z</dcterms:created>
  <dcterms:modified xsi:type="dcterms:W3CDTF">2018-05-14T08:01:28Z</dcterms:modified>
</cp:coreProperties>
</file>