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73" r:id="rId4"/>
    <p:sldId id="275" r:id="rId5"/>
    <p:sldId id="261" r:id="rId6"/>
    <p:sldId id="279" r:id="rId7"/>
    <p:sldId id="276" r:id="rId8"/>
    <p:sldId id="277" r:id="rId9"/>
    <p:sldId id="281" r:id="rId10"/>
    <p:sldId id="259" r:id="rId11"/>
    <p:sldId id="283" r:id="rId12"/>
    <p:sldId id="284" r:id="rId13"/>
    <p:sldId id="285" r:id="rId14"/>
    <p:sldId id="264" r:id="rId15"/>
    <p:sldId id="269" r:id="rId16"/>
    <p:sldId id="287" r:id="rId17"/>
    <p:sldId id="265" r:id="rId18"/>
    <p:sldId id="296" r:id="rId19"/>
    <p:sldId id="297" r:id="rId20"/>
    <p:sldId id="288" r:id="rId21"/>
    <p:sldId id="262" r:id="rId22"/>
    <p:sldId id="272" r:id="rId23"/>
    <p:sldId id="299" r:id="rId24"/>
    <p:sldId id="260" r:id="rId25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ABDBEF"/>
    <a:srgbClr val="C9B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5" autoAdjust="0"/>
    <p:restoredTop sz="94697" autoAdjust="0"/>
  </p:normalViewPr>
  <p:slideViewPr>
    <p:cSldViewPr showGuides="1">
      <p:cViewPr>
        <p:scale>
          <a:sx n="80" d="100"/>
          <a:sy n="80" d="100"/>
        </p:scale>
        <p:origin x="-185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97675" cy="5428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0" y="9616431"/>
            <a:ext cx="2945659" cy="3102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A7F044-DD4E-44ED-AD57-16D495A7A49B}" type="datetimeFigureOut">
              <a:rPr lang="nl-NL"/>
              <a:pPr>
                <a:defRPr/>
              </a:pPr>
              <a:t>16-5-2018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542864"/>
            <a:ext cx="6797675" cy="3102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616431"/>
            <a:ext cx="2945659" cy="308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B984170-AA98-4627-806D-CEDD5EECD7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038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9767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0" y="9616431"/>
            <a:ext cx="2945659" cy="3102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61C29A8-CB83-43C6-A69F-42107BB48E65}" type="datetimeFigureOut">
              <a:rPr lang="nl-NL"/>
              <a:pPr>
                <a:defRPr/>
              </a:pPr>
              <a:t>16-5-2018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11636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5118423"/>
            <a:ext cx="5438140" cy="4063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542864"/>
            <a:ext cx="6797675" cy="3102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616431"/>
            <a:ext cx="2945659" cy="308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D3F91C8-489D-4772-82F2-61608A551D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41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ijdelijke aanduiding voor titel 1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1073150"/>
          </a:xfrm>
        </p:spPr>
        <p:txBody>
          <a:bodyPr/>
          <a:lstStyle>
            <a:lvl1pPr algn="ctr">
              <a:defRPr sz="44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685800" y="2713038"/>
            <a:ext cx="7773988" cy="1573212"/>
          </a:xfrm>
        </p:spPr>
        <p:txBody>
          <a:bodyPr/>
          <a:lstStyle>
            <a:lvl1pPr algn="ctr">
              <a:defRPr smtClean="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  <p:sp>
        <p:nvSpPr>
          <p:cNvPr id="337927" name="Tijdelijke aanduiding voor voettekst 4"/>
          <p:cNvSpPr txBox="1">
            <a:spLocks noGrp="1"/>
          </p:cNvSpPr>
          <p:nvPr/>
        </p:nvSpPr>
        <p:spPr bwMode="auto">
          <a:xfrm>
            <a:off x="0" y="6597650"/>
            <a:ext cx="24844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smtClean="0">
                <a:solidFill>
                  <a:schemeClr val="bg1"/>
                </a:solidFill>
                <a:cs typeface="Arial" charset="0"/>
              </a:rPr>
              <a:t>7 mei 2018</a:t>
            </a:r>
            <a:endParaRPr lang="nl-NL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7928" name="Tijdelijke aanduiding voor voettekst 4"/>
          <p:cNvSpPr txBox="1">
            <a:spLocks noGrp="1"/>
          </p:cNvSpPr>
          <p:nvPr/>
        </p:nvSpPr>
        <p:spPr bwMode="auto">
          <a:xfrm>
            <a:off x="673100" y="4357688"/>
            <a:ext cx="7859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l-NL" sz="1400" b="1" smtClean="0">
                <a:solidFill>
                  <a:schemeClr val="bg1"/>
                </a:solidFill>
                <a:cs typeface="Arial" charset="0"/>
              </a:rPr>
              <a:t>Eric Temmink</a:t>
            </a:r>
            <a:endParaRPr lang="bg-BG" sz="14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82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40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038600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1412875"/>
            <a:ext cx="4038600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06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522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834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43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069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99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73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88913"/>
            <a:ext cx="2071687" cy="5618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88913"/>
            <a:ext cx="6067425" cy="5618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34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861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0544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038600" cy="40544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841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2177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857495"/>
            <a:ext cx="4040188" cy="32686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2217734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857495"/>
            <a:ext cx="4041775" cy="32686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06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94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7381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55773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8779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12446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62593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42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ijdelijke aanduiding voor titel 1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1073150"/>
          </a:xfrm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685800" y="2713038"/>
            <a:ext cx="7773988" cy="1573212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  <p:sp>
        <p:nvSpPr>
          <p:cNvPr id="349188" name="Tijdelijke aanduiding voor voettekst 4"/>
          <p:cNvSpPr txBox="1">
            <a:spLocks noGrp="1"/>
          </p:cNvSpPr>
          <p:nvPr/>
        </p:nvSpPr>
        <p:spPr bwMode="auto">
          <a:xfrm>
            <a:off x="0" y="6597650"/>
            <a:ext cx="24844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  <a:cs typeface="Arial" charset="0"/>
              </a:rPr>
              <a:t>dt</a:t>
            </a:r>
            <a:endParaRPr lang="nl-NL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49189" name="Tijdelijke aanduiding voor voettekst 4"/>
          <p:cNvSpPr txBox="1">
            <a:spLocks noGrp="1"/>
          </p:cNvSpPr>
          <p:nvPr/>
        </p:nvSpPr>
        <p:spPr bwMode="auto">
          <a:xfrm>
            <a:off x="673100" y="4357688"/>
            <a:ext cx="7859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bg-BG" sz="14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5288" y="1857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395288" y="1412875"/>
            <a:ext cx="8229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851650" y="6548438"/>
            <a:ext cx="2159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nl-NL" sz="1200" b="1" i="1" smtClean="0">
                <a:solidFill>
                  <a:schemeClr val="bg1"/>
                </a:solidFill>
              </a:rPr>
              <a:t>Carintreggeland</a:t>
            </a:r>
            <a:endParaRPr lang="nl-NL" sz="1200" b="1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8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defRPr sz="2400" kern="1200" spc="1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273050" indent="-273050"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buChar char="•"/>
        <a:defRPr sz="2400" kern="1200" spc="1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546100" indent="-273050"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buChar char="–"/>
        <a:defRPr sz="2000" kern="1200" spc="1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819150" indent="-273050"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buChar char="•"/>
        <a:defRPr sz="1600" kern="1200" spc="1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092200" indent="-273050"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buChar char="–"/>
        <a:defRPr sz="1400" kern="1200" spc="100">
          <a:solidFill>
            <a:srgbClr val="C9BEB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395288" y="1412875"/>
            <a:ext cx="8229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851650" y="6548438"/>
            <a:ext cx="2159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nl-NL" sz="1200" b="1" i="1" smtClean="0">
                <a:solidFill>
                  <a:schemeClr val="bg1"/>
                </a:solidFill>
              </a:rPr>
              <a:t>Carintreggeland</a:t>
            </a:r>
            <a:endParaRPr lang="nl-NL" sz="1200" b="1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defRPr sz="1400">
          <a:solidFill>
            <a:schemeClr val="tx2"/>
          </a:solidFill>
          <a:latin typeface="+mn-lt"/>
          <a:ea typeface="+mn-ea"/>
          <a:cs typeface="+mn-cs"/>
        </a:defRPr>
      </a:lvl1pPr>
      <a:lvl2pPr marL="273050" indent="-273050"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buChar char="•"/>
        <a:defRPr sz="1400">
          <a:solidFill>
            <a:schemeClr val="tx2"/>
          </a:solidFill>
          <a:latin typeface="+mn-lt"/>
          <a:cs typeface="+mn-cs"/>
        </a:defRPr>
      </a:lvl2pPr>
      <a:lvl3pPr marL="546100" indent="-273050"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buChar char="–"/>
        <a:defRPr sz="1400">
          <a:solidFill>
            <a:schemeClr val="tx2"/>
          </a:solidFill>
          <a:latin typeface="+mn-lt"/>
          <a:cs typeface="+mn-cs"/>
        </a:defRPr>
      </a:lvl3pPr>
      <a:lvl4pPr marL="819150" indent="-273050"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buChar char="•"/>
        <a:defRPr sz="1400">
          <a:solidFill>
            <a:schemeClr val="tx2"/>
          </a:solidFill>
          <a:latin typeface="+mn-lt"/>
          <a:cs typeface="+mn-cs"/>
        </a:defRPr>
      </a:lvl4pPr>
      <a:lvl5pPr marL="1092200" indent="-273050"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buChar char="–"/>
        <a:defRPr sz="1400">
          <a:solidFill>
            <a:srgbClr val="C9BEBF"/>
          </a:solidFill>
          <a:latin typeface="+mn-lt"/>
          <a:cs typeface="+mn-cs"/>
        </a:defRPr>
      </a:lvl5pPr>
      <a:lvl6pPr marL="1549400" indent="-273050"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buChar char="–"/>
        <a:defRPr sz="1400">
          <a:solidFill>
            <a:srgbClr val="C9BEBF"/>
          </a:solidFill>
          <a:latin typeface="+mn-lt"/>
          <a:cs typeface="+mn-cs"/>
        </a:defRPr>
      </a:lvl6pPr>
      <a:lvl7pPr marL="2006600" indent="-273050"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buChar char="–"/>
        <a:defRPr sz="1400">
          <a:solidFill>
            <a:srgbClr val="C9BEBF"/>
          </a:solidFill>
          <a:latin typeface="+mn-lt"/>
          <a:cs typeface="+mn-cs"/>
        </a:defRPr>
      </a:lvl7pPr>
      <a:lvl8pPr marL="2463800" indent="-273050"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buChar char="–"/>
        <a:defRPr sz="1400">
          <a:solidFill>
            <a:srgbClr val="C9BEBF"/>
          </a:solidFill>
          <a:latin typeface="+mn-lt"/>
          <a:cs typeface="+mn-cs"/>
        </a:defRPr>
      </a:lvl8pPr>
      <a:lvl9pPr marL="2921000" indent="-273050" algn="l" rtl="0" fontAlgn="base">
        <a:spcBef>
          <a:spcPct val="20000"/>
        </a:spcBef>
        <a:spcAft>
          <a:spcPct val="0"/>
        </a:spcAft>
        <a:buClr>
          <a:srgbClr val="ABDBEF"/>
        </a:buClr>
        <a:buFont typeface="Arial" charset="0"/>
        <a:buChar char="–"/>
        <a:defRPr sz="1400">
          <a:solidFill>
            <a:srgbClr val="C9BEBF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n257">
    <p:bg bwMode="ltGray"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Carintreggeland</a:t>
            </a:r>
            <a:endParaRPr lang="nl-NL" dirty="0"/>
          </a:p>
        </p:txBody>
      </p:sp>
      <p:sp>
        <p:nvSpPr>
          <p:cNvPr id="338949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Wonen met Zorg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Carintreggeland en Twinta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/>
              <a:t>Zorguitgaven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vinden ouderen belangrijk bij wonen, welzijn en zorg?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Analyse Almelo (ontwikkeling CBS en CIZ)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Dienstenpakket voor wooncomplexen</a:t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489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Zorguitgaven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Uitgaven zorg 2018: 80,4 miljard (totaal begroting 277 miljard)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Verdubbeling uitgaven over 20 jaar  van € 5.000,- per persoon per jaar naar € 10.000,- per persoon per jaar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Om zorg betaalbaar te houden zijn initiatieven op gebied van wonen en zorg </a:t>
            </a:r>
            <a:r>
              <a:rPr lang="nl-NL" dirty="0" smtClean="0"/>
              <a:t>onontkoombaar.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Verpleeghuiszorg wordt zwaarder met een gemiddelde kortere verblijfsduur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Verschuiving van intramurale zorg naar extramurale zorg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93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Carintreggeland en Twinta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Zorguitgaven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/>
              <a:t>Wat vinden ouderen belangrijk bij wonen, welzijn en zorg?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Analyse Almelo (ontwikkeling CBS en CIZ)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Dienstenpakket voor wooncomplexen</a:t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5572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vinden ouderen belangrijk bij Wonen, Welzijn en Zorg? </a:t>
            </a:r>
            <a:r>
              <a:rPr lang="nl-NL" dirty="0" smtClean="0"/>
              <a:t>(ouderenplatform beter oud /</a:t>
            </a:r>
            <a:r>
              <a:rPr lang="nl-NL" sz="2000" dirty="0" smtClean="0"/>
              <a:t>www.beteroud.nl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412874"/>
            <a:ext cx="8229600" cy="4968453"/>
          </a:xfrm>
        </p:spPr>
        <p:txBody>
          <a:bodyPr/>
          <a:lstStyle/>
          <a:p>
            <a:r>
              <a:rPr lang="nl-NL" b="1" u="sng" dirty="0" smtClean="0"/>
              <a:t>I.</a:t>
            </a:r>
            <a:r>
              <a:rPr lang="nl-NL" b="1" dirty="0" smtClean="0"/>
              <a:t> Voorbereiden op de toekomst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Sociaal actief blijven</a:t>
            </a:r>
            <a:br>
              <a:rPr lang="nl-NL" dirty="0" smtClean="0"/>
            </a:br>
            <a:r>
              <a:rPr lang="nl-NL" dirty="0" smtClean="0"/>
              <a:t>- voorkomen eenzaamheid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Fysiek actief blijven</a:t>
            </a:r>
            <a:br>
              <a:rPr lang="nl-NL" dirty="0" smtClean="0"/>
            </a:br>
            <a:r>
              <a:rPr lang="nl-NL" dirty="0" smtClean="0"/>
              <a:t>- blijven bewegen</a:t>
            </a:r>
            <a:br>
              <a:rPr lang="nl-NL" dirty="0" smtClean="0"/>
            </a:br>
            <a:r>
              <a:rPr lang="nl-NL" dirty="0" smtClean="0"/>
              <a:t>- gezonde levensstijl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Mentaal actief blijven</a:t>
            </a:r>
            <a:br>
              <a:rPr lang="nl-NL" dirty="0" smtClean="0"/>
            </a:br>
            <a:r>
              <a:rPr lang="nl-NL" dirty="0" smtClean="0"/>
              <a:t>- boeken lezen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Zorg dat je mee blijft tellen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Voorbereiden op mogelijke beperkingen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In gesprek gaan over mensen en behoeften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Gebruik maken van technologie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76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vinden ouderen belangrijk bij Wonen, Welzijn en Zorg?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94200"/>
          </a:xfrm>
        </p:spPr>
        <p:txBody>
          <a:bodyPr/>
          <a:lstStyle/>
          <a:p>
            <a:r>
              <a:rPr lang="nl-NL" b="1" u="sng" dirty="0" smtClean="0"/>
              <a:t>II.</a:t>
            </a:r>
            <a:r>
              <a:rPr lang="nl-NL" b="1" dirty="0" smtClean="0"/>
              <a:t>  Zelfstandig thuis wonen met beperkingen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b="1" u="sng" dirty="0" smtClean="0"/>
              <a:t>III.</a:t>
            </a:r>
            <a:r>
              <a:rPr lang="nl-NL" b="1" dirty="0" smtClean="0"/>
              <a:t> Zorg thuis / opname ziekenhuis / opname</a:t>
            </a:r>
            <a:br>
              <a:rPr lang="nl-NL" b="1" dirty="0" smtClean="0"/>
            </a:br>
            <a:r>
              <a:rPr lang="nl-NL" b="1" dirty="0" smtClean="0"/>
              <a:t>     verpleeghuis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60296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Carintreggeland en Twinta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Zorguitgaven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vinden ouderen belangrijk bij wonen, welzijn en zorg?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/>
              <a:t>Analyse Almelo (ontwikkeling CBS en CIZ)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Dienstenpakket voor wooncomplexen</a:t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0148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Analyse Almelo</a:t>
            </a:r>
            <a:endParaRPr lang="nl-NL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395288" y="1443038"/>
            <a:ext cx="8281987" cy="4362450"/>
            <a:chOff x="249" y="909"/>
            <a:chExt cx="5217" cy="2748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9" y="909"/>
              <a:ext cx="5217" cy="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09"/>
              <a:ext cx="5228" cy="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6546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94" y="908720"/>
            <a:ext cx="5675312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05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"/>
          <a:stretch/>
        </p:blipFill>
        <p:spPr bwMode="auto">
          <a:xfrm>
            <a:off x="285115" y="620688"/>
            <a:ext cx="8103309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927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Carintreggeland en Twinta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Zorguitgaven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vinden ouderen belangrijk bij wonen, welzijn en zorg?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Analyse Almelo (ontwikkeling CBS en CIZ)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/>
              <a:t>Dienstenpakket voor wooncomplexen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05743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Carintreggeland en Twinta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Zorguitgaven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vinden ouderen belangrijk bij wonen, welzijn en zorg?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Analyse Almelo (ontwikkeling CBS en CIZ)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Dienstenpakket voor wooncomplexen</a:t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398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Dienstenpakket voor wooncomplexen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783445"/>
              </p:ext>
            </p:extLst>
          </p:nvPr>
        </p:nvGraphicFramePr>
        <p:xfrm>
          <a:off x="395288" y="1772816"/>
          <a:ext cx="8229600" cy="3327019"/>
        </p:xfrm>
        <a:graphic>
          <a:graphicData uri="http://schemas.openxmlformats.org/drawingml/2006/table">
            <a:tbl>
              <a:tblPr firstRow="1" firstCol="1" bandRow="1"/>
              <a:tblGrid>
                <a:gridCol w="1627094"/>
                <a:gridCol w="1325482"/>
                <a:gridCol w="1928706"/>
                <a:gridCol w="1627094"/>
                <a:gridCol w="1721224"/>
              </a:tblGrid>
              <a:tr h="2734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b="1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Strategische partners</a:t>
                      </a: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: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b="0" i="1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  <a:t>Woningbouw-</a:t>
                      </a:r>
                      <a:br>
                        <a:rPr lang="nl-NL" sz="1200" b="0" i="1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b="0" i="1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  <a:t>verenigingen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Project-</a:t>
                      </a:r>
                      <a:b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ontwikkelaars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Beleggers</a:t>
                      </a:r>
                      <a:b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endParaRPr lang="nl-NL" sz="1200" dirty="0" smtClean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l-NL" sz="1200" b="1" i="0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  <a:t>Motivatie</a:t>
                      </a:r>
                      <a:r>
                        <a:rPr lang="nl-NL" sz="1200" b="1" i="0" baseline="0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  <a:t> voor</a:t>
                      </a:r>
                      <a:br>
                        <a:rPr lang="nl-NL" sz="1200" b="1" i="0" baseline="0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b="1" i="0" baseline="0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  <a:t>samenwerking:</a:t>
                      </a:r>
                      <a:endParaRPr lang="nl-NL" sz="1200" b="1" i="0" dirty="0" smtClean="0">
                        <a:solidFill>
                          <a:srgbClr val="00B0F0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b="0" i="1" baseline="0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  <a:t>Verlaging vastgoed</a:t>
                      </a:r>
                      <a:br>
                        <a:rPr lang="nl-NL" sz="1200" b="0" i="1" baseline="0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b="0" i="1" baseline="0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  <a:t>risico door lagere</a:t>
                      </a:r>
                      <a:br>
                        <a:rPr lang="nl-NL" sz="1200" b="0" i="1" baseline="0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b="0" i="1" baseline="0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  <a:t>leegstand</a:t>
                      </a:r>
                      <a:endParaRPr lang="nl-NL" sz="1200" b="0" i="1" dirty="0">
                        <a:solidFill>
                          <a:srgbClr val="00B0F0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endParaRPr lang="nl-NL" sz="1200" dirty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8091" marR="5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b="1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b="1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Kernactiviteit:</a:t>
                      </a:r>
                      <a:endParaRPr lang="nl-NL" sz="1200" dirty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Diensten </a:t>
                      </a: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CR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Twinta Beheer</a:t>
                      </a: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endParaRPr lang="nl-NL" sz="1200" dirty="0" smtClean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nl-NL" sz="1200" dirty="0" smtClean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l-NL" sz="1200" b="1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Mens</a:t>
                      </a:r>
                      <a:r>
                        <a:rPr lang="nl-NL" sz="1200" b="1" baseline="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 &amp; Middelen: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baseline="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Vast klein basisteam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baseline="0" dirty="0" err="1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Wooncon</a:t>
                      </a:r>
                      <a:r>
                        <a:rPr lang="nl-NL" sz="1200" baseline="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-</a:t>
                      </a:r>
                      <a:br>
                        <a:rPr lang="nl-NL" sz="1200" baseline="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baseline="0" dirty="0" err="1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sulent</a:t>
                      </a:r>
                      <a:endParaRPr lang="nl-NL" sz="1200" baseline="0" dirty="0" smtClean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nl-NL" sz="1200" dirty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8091" marR="5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b="1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Klantwaarde:</a:t>
                      </a:r>
                      <a:br>
                        <a:rPr lang="nl-NL" sz="1200" b="1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Zo lang mogelijk thuis blijven wonen: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Eigen manier</a:t>
                      </a:r>
                      <a:r>
                        <a:rPr lang="nl-NL" sz="1200" baseline="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 van leven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baseline="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Autonomie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baseline="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Veilige woonomgeving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baseline="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Spontaan mensen kunnen ontmoeten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baseline="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Diensten via klein team van bekende mensen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baseline="0" dirty="0" err="1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Noaberschap</a:t>
                      </a: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58091" marR="5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b="1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Klantrelatie</a:t>
                      </a: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: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Contact met klant (achter de </a:t>
                      </a: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voordeur)</a:t>
                      </a:r>
                      <a:b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endParaRPr lang="nl-NL" sz="1200" dirty="0" smtClean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nl-NL" sz="1200" dirty="0" smtClean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nl-NL" sz="1200" b="1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Kanalen</a:t>
                      </a: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: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Woningbouw-</a:t>
                      </a:r>
                      <a:b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verenigingen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Project-</a:t>
                      </a:r>
                      <a:b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ontwikkelaars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Beleggers</a:t>
                      </a:r>
                      <a:b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endParaRPr lang="nl-NL" sz="1200" dirty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8091" marR="5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b="1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Klantsegmenten, afhankelijk van strategische partner:</a:t>
                      </a:r>
                      <a:endParaRPr lang="nl-NL" sz="1200" dirty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b="0" i="1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  <a:t>Corporatie &lt; 710,- per maand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Projectontwikkelaar/belegger:</a:t>
                      </a:r>
                      <a:b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>&gt; 710,- per maand</a:t>
                      </a:r>
                      <a:b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  <a:t/>
                      </a:r>
                      <a:br>
                        <a:rPr lang="nl-NL" sz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</a:rPr>
                      </a:br>
                      <a:endParaRPr lang="nl-NL" sz="1200" dirty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8091" marR="58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Rechte verbindingslijn 6"/>
          <p:cNvCxnSpPr/>
          <p:nvPr/>
        </p:nvCxnSpPr>
        <p:spPr>
          <a:xfrm>
            <a:off x="5292080" y="3068960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2051720" y="3068960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109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Dienstenpakket voor wooncomplexen (2)</a:t>
            </a: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943414"/>
              </p:ext>
            </p:extLst>
          </p:nvPr>
        </p:nvGraphicFramePr>
        <p:xfrm>
          <a:off x="396000" y="1044000"/>
          <a:ext cx="8229600" cy="5121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5121304">
                <a:tc>
                  <a:txBody>
                    <a:bodyPr/>
                    <a:lstStyle/>
                    <a:p>
                      <a:r>
                        <a:rPr lang="nl-NL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Wonen:</a:t>
                      </a:r>
                      <a:br>
                        <a:rPr lang="nl-NL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nl-NL" sz="12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Ontmoetingsruimte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Studio voor gasten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nl-NL" sz="1200" b="0" baseline="0" dirty="0" err="1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Barl</a:t>
                      </a: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/lounge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Woonconsulent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Verhuur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Zorg:</a:t>
                      </a:r>
                      <a:br>
                        <a:rPr lang="nl-NL" sz="12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Vorm; Natura en PGB vanuit; WLZ (MPT/VPT), </a:t>
                      </a:r>
                      <a:r>
                        <a:rPr lang="nl-NL" sz="1200" b="0" baseline="0" dirty="0" err="1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ZvW</a:t>
                      </a: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WMO. Daarnaast particulier zorg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- 24-uurs service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(aanwezigheid/bereikbaarheid)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Verpleging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Begeleiding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Verzorging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Huishouding (doen we nu niet)</a:t>
                      </a:r>
                    </a:p>
                    <a:p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nl-NL" sz="1200" b="0" baseline="0" dirty="0" err="1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Dagvoorziening</a:t>
                      </a: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/behandeling/besteding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Ongeplande zorg/alarmopvolging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Blokzorg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Verpleegkundig spreekuur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Aanwezigheid van een zorgteam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</a:t>
                      </a:r>
                      <a:r>
                        <a:rPr lang="nl-NL" sz="1200" b="0" baseline="300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b="0" baseline="0" dirty="0" err="1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lijns</a:t>
                      </a: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diensten behandelaren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Diensten:</a:t>
                      </a:r>
                      <a:br>
                        <a:rPr lang="nl-NL" sz="12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Meld &amp; Zorg Centrale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Fitness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Huishoudelijke hulp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Welzijn</a:t>
                      </a:r>
                      <a:r>
                        <a:rPr lang="nl-NL" sz="1200" b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br>
                        <a:rPr lang="nl-NL" sz="1200" b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Faciliteren ontmoeten/zingeving/activiteiten</a:t>
                      </a:r>
                      <a:b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Vrijwilligers werven/koppelen</a:t>
                      </a:r>
                    </a:p>
                    <a:p>
                      <a:r>
                        <a:rPr lang="nl-NL" sz="1200" b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Gezelschapsdame/-heer</a:t>
                      </a:r>
                      <a:endParaRPr lang="nl-NL" sz="12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Aanbeveling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belangrijk deel van de oplossingen voor een veilige en leefbare woonomgeving kan gevonden worden op het raakvlak tussen huisvesting en zorg/welzijn en comfortdiensten.</a:t>
            </a:r>
          </a:p>
          <a:p>
            <a:r>
              <a:rPr lang="nl-NL" dirty="0" smtClean="0"/>
              <a:t>Een goede samenwerking tussen corporaties en zorginstellingen is hierin essentieel.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5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nn260">
    <p:bg bwMode="ltGray"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 dirty="0" smtClean="0"/>
              <a:t>Carintreggeland en Twinta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Zorguitgaven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vinden ouderen belangrijk bij wonen, welzijn en zorg?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Analyse Almelo (ontwikkeling CBS en CIZ)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Dienstenpakket voor wooncomplexen</a:t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532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nl-NL" dirty="0" smtClean="0"/>
              <a:t>Visie Carintreggeland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412874"/>
            <a:ext cx="8229600" cy="48244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Ieder mens is uniek en waardevol.</a:t>
            </a:r>
            <a:br>
              <a:rPr lang="nl-NL" dirty="0" smtClean="0"/>
            </a:br>
            <a:r>
              <a:rPr lang="nl-NL" dirty="0" smtClean="0"/>
              <a:t>Vanuit deze overtuiging </a:t>
            </a:r>
            <a:r>
              <a:rPr lang="nl-NL" dirty="0" smtClean="0"/>
              <a:t>biedt </a:t>
            </a:r>
            <a:r>
              <a:rPr lang="nl-NL" dirty="0" smtClean="0"/>
              <a:t>Carintreggeland professionele ondersteuning op het gebied van (gezondheids-)zorg, wonen en welzijn op maat.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4 Leefsituaties (producten en diensten)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- </a:t>
            </a:r>
            <a:r>
              <a:rPr lang="nl-NL" sz="2000" dirty="0" smtClean="0"/>
              <a:t>Thuis en Betrokken </a:t>
            </a:r>
            <a:br>
              <a:rPr lang="nl-NL" sz="2000" dirty="0" smtClean="0"/>
            </a:br>
            <a:r>
              <a:rPr lang="nl-NL" sz="2000" dirty="0" smtClean="0"/>
              <a:t>   (</a:t>
            </a:r>
            <a:r>
              <a:rPr lang="nl-NL" sz="1800" i="1" dirty="0" smtClean="0"/>
              <a:t>comfortabel, gezond, veilig kunnen wonen</a:t>
            </a:r>
            <a:r>
              <a:rPr lang="nl-NL" sz="2000" dirty="0" smtClean="0"/>
              <a:t>)</a:t>
            </a:r>
            <a:br>
              <a:rPr lang="nl-NL" sz="2000" dirty="0" smtClean="0"/>
            </a:br>
            <a:r>
              <a:rPr lang="nl-NL" sz="2000" dirty="0" smtClean="0"/>
              <a:t>- Thuis en Zorg </a:t>
            </a:r>
            <a:r>
              <a:rPr lang="nl-NL" sz="2000" i="1" dirty="0" smtClean="0"/>
              <a:t/>
            </a:r>
            <a:br>
              <a:rPr lang="nl-NL" sz="2000" i="1" dirty="0" smtClean="0"/>
            </a:br>
            <a:r>
              <a:rPr lang="nl-NL" sz="2000" i="1" dirty="0" smtClean="0"/>
              <a:t>   (</a:t>
            </a:r>
            <a:r>
              <a:rPr lang="nl-NL" sz="1800" i="1" dirty="0" smtClean="0"/>
              <a:t>ondersteuning met wijkverpleging/dagbesteding/ thuisbegeleiding</a:t>
            </a:r>
            <a:r>
              <a:rPr lang="nl-NL" sz="1800" dirty="0" smtClean="0"/>
              <a:t>)</a:t>
            </a:r>
            <a:br>
              <a:rPr lang="nl-NL" sz="1800" dirty="0" smtClean="0"/>
            </a:br>
            <a:r>
              <a:rPr lang="nl-NL" sz="2000" dirty="0" smtClean="0"/>
              <a:t>- Verblijf en Herstel </a:t>
            </a:r>
            <a:br>
              <a:rPr lang="nl-NL" sz="2000" dirty="0" smtClean="0"/>
            </a:br>
            <a:r>
              <a:rPr lang="nl-NL" sz="2000" i="1" dirty="0" smtClean="0"/>
              <a:t>   </a:t>
            </a:r>
            <a:r>
              <a:rPr lang="nl-NL" sz="1800" i="1" dirty="0" smtClean="0"/>
              <a:t>(tijdelijke opname)</a:t>
            </a:r>
            <a:r>
              <a:rPr lang="nl-NL" sz="2000" i="1" dirty="0" smtClean="0"/>
              <a:t/>
            </a:r>
            <a:br>
              <a:rPr lang="nl-NL" sz="2000" i="1" dirty="0" smtClean="0"/>
            </a:br>
            <a:r>
              <a:rPr lang="nl-NL" sz="2000" dirty="0" smtClean="0"/>
              <a:t>- Verblijf en Verpleging </a:t>
            </a:r>
            <a:r>
              <a:rPr lang="nl-NL" sz="2000" i="1" dirty="0" smtClean="0"/>
              <a:t/>
            </a:r>
            <a:br>
              <a:rPr lang="nl-NL" sz="2000" i="1" dirty="0" smtClean="0"/>
            </a:br>
            <a:r>
              <a:rPr lang="nl-NL" sz="2000" i="1" dirty="0" smtClean="0"/>
              <a:t>   (</a:t>
            </a:r>
            <a:r>
              <a:rPr lang="nl-NL" sz="1800" i="1" dirty="0" smtClean="0"/>
              <a:t>verpleeghuis)</a:t>
            </a:r>
            <a:r>
              <a:rPr lang="nl-NL" dirty="0" smtClean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05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79573"/>
              </p:ext>
            </p:extLst>
          </p:nvPr>
        </p:nvGraphicFramePr>
        <p:xfrm>
          <a:off x="323528" y="620688"/>
          <a:ext cx="8424936" cy="583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8019976" imgH="5667280" progId="AcroExch.Document.11">
                  <p:embed/>
                </p:oleObj>
              </mc:Choice>
              <mc:Fallback>
                <p:oleObj name="Acrobat Document" r:id="rId3" imgW="8019976" imgH="56672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620688"/>
                        <a:ext cx="8424936" cy="5835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1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Werkgebied Carintreggeland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313"/>
            <a:ext cx="6912768" cy="433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Kerngegevens 2017: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lvl="0" indent="-271463" eaLnBrk="0" hangingPunct="0">
              <a:buFont typeface="Arial" charset="0"/>
              <a:buChar char="•"/>
              <a:defRPr/>
            </a:pPr>
            <a:r>
              <a:rPr lang="nl-NL" sz="1800" dirty="0">
                <a:ea typeface="MS PGothic" pitchFamily="34" charset="-128"/>
              </a:rPr>
              <a:t>Omzet			</a:t>
            </a:r>
            <a:r>
              <a:rPr lang="nl-NL" sz="1800" dirty="0" smtClean="0">
                <a:ea typeface="MS PGothic" pitchFamily="34" charset="-128"/>
              </a:rPr>
              <a:t>: 165 miljoen</a:t>
            </a:r>
            <a:endParaRPr lang="nl-NL" sz="1800" dirty="0">
              <a:ea typeface="MS PGothic" pitchFamily="34" charset="-128"/>
            </a:endParaRPr>
          </a:p>
          <a:p>
            <a:pPr marL="271463" lvl="0" indent="-271463" eaLnBrk="0" hangingPunct="0">
              <a:buFont typeface="Arial" charset="0"/>
              <a:buChar char="•"/>
              <a:defRPr/>
            </a:pPr>
            <a:r>
              <a:rPr lang="nl-NL" sz="1800" dirty="0">
                <a:ea typeface="MS PGothic" pitchFamily="34" charset="-128"/>
              </a:rPr>
              <a:t>Medewerkers			: </a:t>
            </a:r>
            <a:r>
              <a:rPr lang="nl-NL" sz="1800" dirty="0" smtClean="0">
                <a:ea typeface="MS PGothic" pitchFamily="34" charset="-128"/>
              </a:rPr>
              <a:t>2.270 fte</a:t>
            </a:r>
          </a:p>
          <a:p>
            <a:pPr marL="271463" lvl="0" indent="-271463" eaLnBrk="0" hangingPunct="0">
              <a:buFont typeface="Arial" charset="0"/>
              <a:buChar char="•"/>
              <a:defRPr/>
            </a:pPr>
            <a:r>
              <a:rPr lang="nl-NL" sz="1800" dirty="0" smtClean="0">
                <a:ea typeface="MS PGothic" pitchFamily="34" charset="-128"/>
              </a:rPr>
              <a:t>Vrijwilligers			: </a:t>
            </a:r>
            <a:r>
              <a:rPr lang="nl-NL" sz="1800" dirty="0" smtClean="0">
                <a:solidFill>
                  <a:schemeClr val="accent2"/>
                </a:solidFill>
                <a:ea typeface="MS PGothic" pitchFamily="34" charset="-128"/>
              </a:rPr>
              <a:t>3.000 </a:t>
            </a:r>
            <a:br>
              <a:rPr lang="nl-NL" sz="1800" dirty="0" smtClean="0">
                <a:solidFill>
                  <a:schemeClr val="accent2"/>
                </a:solidFill>
                <a:ea typeface="MS PGothic" pitchFamily="34" charset="-128"/>
              </a:rPr>
            </a:br>
            <a:r>
              <a:rPr lang="nl-NL" sz="1800" dirty="0" smtClean="0">
                <a:ea typeface="MS PGothic" pitchFamily="34" charset="-128"/>
              </a:rPr>
              <a:t>Aantal cliënten		: 6.200</a:t>
            </a:r>
          </a:p>
          <a:p>
            <a:pPr marL="271463" lvl="0" indent="-271463" eaLnBrk="0" hangingPunct="0">
              <a:buFont typeface="Arial" charset="0"/>
              <a:buChar char="•"/>
              <a:defRPr/>
            </a:pPr>
            <a:r>
              <a:rPr lang="nl-NL" sz="1800" dirty="0" smtClean="0">
                <a:ea typeface="MS PGothic" pitchFamily="34" charset="-128"/>
              </a:rPr>
              <a:t>Aantal huizen			: 23</a:t>
            </a:r>
          </a:p>
          <a:p>
            <a:pPr marL="271463" lvl="0" indent="-271463" eaLnBrk="0" hangingPunct="0">
              <a:buFont typeface="Arial" charset="0"/>
              <a:buChar char="•"/>
              <a:defRPr/>
            </a:pPr>
            <a:r>
              <a:rPr lang="nl-NL" sz="1800" dirty="0" smtClean="0">
                <a:ea typeface="MS PGothic" pitchFamily="34" charset="-128"/>
              </a:rPr>
              <a:t>Aantal </a:t>
            </a:r>
            <a:r>
              <a:rPr lang="nl-NL" sz="1800" dirty="0">
                <a:ea typeface="MS PGothic" pitchFamily="34" charset="-128"/>
              </a:rPr>
              <a:t>gemeentes 		: 12</a:t>
            </a:r>
          </a:p>
          <a:p>
            <a:pPr marL="271463" lvl="0" indent="-271463" eaLnBrk="0" hangingPunct="0">
              <a:buFont typeface="Arial" charset="0"/>
              <a:buChar char="•"/>
              <a:defRPr/>
            </a:pPr>
            <a:r>
              <a:rPr lang="nl-NL" sz="1800" dirty="0">
                <a:ea typeface="MS PGothic" pitchFamily="34" charset="-128"/>
              </a:rPr>
              <a:t>Intramurale capaciteit 	: </a:t>
            </a:r>
            <a:r>
              <a:rPr lang="nl-NL" sz="1800" dirty="0" smtClean="0">
                <a:ea typeface="MS PGothic" pitchFamily="34" charset="-128"/>
              </a:rPr>
              <a:t>1.518 </a:t>
            </a:r>
            <a:r>
              <a:rPr lang="nl-NL" sz="1600" dirty="0" smtClean="0">
                <a:ea typeface="MS PGothic" pitchFamily="34" charset="-128"/>
              </a:rPr>
              <a:t>(WLZ: 1.470 en revalidatie: 48)</a:t>
            </a:r>
            <a:endParaRPr lang="nl-NL" sz="1600" dirty="0">
              <a:ea typeface="MS PGothic" pitchFamily="34" charset="-128"/>
            </a:endParaRPr>
          </a:p>
          <a:p>
            <a:pPr marL="271463" lvl="0" indent="-271463" eaLnBrk="0" hangingPunct="0">
              <a:buFont typeface="Arial" charset="0"/>
              <a:buChar char="•"/>
              <a:defRPr/>
            </a:pPr>
            <a:r>
              <a:rPr lang="nl-NL" sz="1800" dirty="0">
                <a:ea typeface="MS PGothic" pitchFamily="34" charset="-128"/>
              </a:rPr>
              <a:t>Aangeboden zorg		: - Persoonlijke verzorging</a:t>
            </a:r>
            <a:br>
              <a:rPr lang="nl-NL" sz="1800" dirty="0">
                <a:ea typeface="MS PGothic" pitchFamily="34" charset="-128"/>
              </a:rPr>
            </a:br>
            <a:r>
              <a:rPr lang="nl-NL" sz="1800" dirty="0">
                <a:ea typeface="MS PGothic" pitchFamily="34" charset="-128"/>
              </a:rPr>
              <a:t> 				  - Verpleging</a:t>
            </a:r>
          </a:p>
          <a:p>
            <a:pPr lvl="0" eaLnBrk="0" hangingPunct="0">
              <a:defRPr/>
            </a:pPr>
            <a:r>
              <a:rPr lang="nl-NL" sz="1800" dirty="0">
                <a:ea typeface="MS PGothic" pitchFamily="34" charset="-128"/>
              </a:rPr>
              <a:t> 				  - Wondverzorging</a:t>
            </a:r>
            <a:br>
              <a:rPr lang="nl-NL" sz="1800" dirty="0">
                <a:ea typeface="MS PGothic" pitchFamily="34" charset="-128"/>
              </a:rPr>
            </a:br>
            <a:r>
              <a:rPr lang="nl-NL" sz="1800" dirty="0">
                <a:ea typeface="MS PGothic" pitchFamily="34" charset="-128"/>
              </a:rPr>
              <a:t> 				  - Dementieverzorging</a:t>
            </a:r>
            <a:br>
              <a:rPr lang="nl-NL" sz="1800" dirty="0">
                <a:ea typeface="MS PGothic" pitchFamily="34" charset="-128"/>
              </a:rPr>
            </a:br>
            <a:r>
              <a:rPr lang="nl-NL" sz="1800" dirty="0">
                <a:ea typeface="MS PGothic" pitchFamily="34" charset="-128"/>
              </a:rPr>
              <a:t> 				  - Palliatieve zorg</a:t>
            </a:r>
            <a:br>
              <a:rPr lang="nl-NL" sz="1800" dirty="0">
                <a:ea typeface="MS PGothic" pitchFamily="34" charset="-128"/>
              </a:rPr>
            </a:br>
            <a:r>
              <a:rPr lang="nl-NL" sz="1800" dirty="0">
                <a:ea typeface="MS PGothic" pitchFamily="34" charset="-128"/>
              </a:rPr>
              <a:t> 				  - Diabetes zorg</a:t>
            </a:r>
            <a:br>
              <a:rPr lang="nl-NL" sz="1800" dirty="0">
                <a:ea typeface="MS PGothic" pitchFamily="34" charset="-128"/>
              </a:rPr>
            </a:br>
            <a:r>
              <a:rPr lang="nl-NL" sz="1800" dirty="0">
                <a:ea typeface="MS PGothic" pitchFamily="34" charset="-128"/>
              </a:rPr>
              <a:t> 				  - Thuisbegeleiding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 locaties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617230"/>
              </p:ext>
            </p:extLst>
          </p:nvPr>
        </p:nvGraphicFramePr>
        <p:xfrm>
          <a:off x="395288" y="1412875"/>
          <a:ext cx="8229600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chemeClr val="accent2"/>
                          </a:solidFill>
                        </a:rPr>
                        <a:t>WTZi</a:t>
                      </a:r>
                      <a:endParaRPr lang="nl-NL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chemeClr val="accent2"/>
                          </a:solidFill>
                        </a:rPr>
                        <a:t>Kantoor/</a:t>
                      </a:r>
                      <a:br>
                        <a:rPr lang="nl-NL" b="1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nl-NL" b="1" dirty="0" smtClean="0">
                          <a:solidFill>
                            <a:schemeClr val="accent2"/>
                          </a:solidFill>
                        </a:rPr>
                        <a:t>DVO</a:t>
                      </a:r>
                      <a:endParaRPr lang="nl-NL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chemeClr val="accent2"/>
                          </a:solidFill>
                        </a:rPr>
                        <a:t>Woningen</a:t>
                      </a:r>
                      <a:endParaRPr lang="nl-NL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chemeClr val="accent2"/>
                          </a:solidFill>
                        </a:rPr>
                        <a:t>GHC</a:t>
                      </a:r>
                      <a:endParaRPr lang="nl-NL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chemeClr val="accent2"/>
                          </a:solidFill>
                        </a:rPr>
                        <a:t>Winkels</a:t>
                      </a:r>
                      <a:endParaRPr lang="nl-NL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/>
                      </a:r>
                      <a:br>
                        <a:rPr lang="nl-NL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Eigendom</a:t>
                      </a:r>
                      <a:br>
                        <a:rPr lang="nl-NL" dirty="0" smtClean="0">
                          <a:solidFill>
                            <a:schemeClr val="accent2"/>
                          </a:solidFill>
                        </a:rPr>
                      </a:b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15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16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430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/>
                      </a:r>
                      <a:br>
                        <a:rPr lang="nl-NL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Aanhuur</a:t>
                      </a:r>
                      <a:br>
                        <a:rPr lang="nl-NL" dirty="0" smtClean="0">
                          <a:solidFill>
                            <a:schemeClr val="accent2"/>
                          </a:solidFill>
                        </a:rPr>
                      </a:b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18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47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22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/>
                      </a:r>
                      <a:br>
                        <a:rPr lang="nl-NL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Totaal</a:t>
                      </a:r>
                      <a:br>
                        <a:rPr lang="nl-NL" dirty="0" smtClean="0">
                          <a:solidFill>
                            <a:schemeClr val="accent2"/>
                          </a:solidFill>
                        </a:rPr>
                      </a:b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63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432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23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endParaRPr lang="nl-NL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7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charset="0"/>
                <a:cs typeface="Arial" charset="0"/>
              </a:rPr>
              <a:t>Wie is Twinta, wat doet Twinta</a:t>
            </a:r>
          </a:p>
        </p:txBody>
      </p:sp>
      <p:sp>
        <p:nvSpPr>
          <p:cNvPr id="343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hangingPunct="0">
              <a:defRPr/>
            </a:pPr>
            <a:r>
              <a:rPr lang="nl-NL" sz="1800" dirty="0" smtClean="0">
                <a:ea typeface="MS PGothic" pitchFamily="34" charset="-128"/>
              </a:rPr>
              <a:t>Professionele </a:t>
            </a:r>
            <a:r>
              <a:rPr lang="nl-NL" sz="1800" dirty="0">
                <a:ea typeface="MS PGothic" pitchFamily="34" charset="-128"/>
              </a:rPr>
              <a:t>partner in de ontwikkeling, realisatie, beheer en verhuur van zorgvastgoed:</a:t>
            </a:r>
            <a:br>
              <a:rPr lang="nl-NL" sz="1800" dirty="0">
                <a:ea typeface="MS PGothic" pitchFamily="34" charset="-128"/>
              </a:rPr>
            </a:br>
            <a:endParaRPr lang="nl-NL" sz="1800" b="1" dirty="0">
              <a:ea typeface="MS PGothic" pitchFamily="34" charset="-128"/>
            </a:endParaRPr>
          </a:p>
          <a:p>
            <a:pPr marL="271463" lvl="0" indent="-271463" eaLnBrk="0" hangingPunct="0">
              <a:buFont typeface="Arial" charset="0"/>
              <a:buChar char="•"/>
              <a:defRPr/>
            </a:pPr>
            <a:r>
              <a:rPr lang="nl-NL" sz="1800" b="1" dirty="0">
                <a:ea typeface="MS PGothic" pitchFamily="34" charset="-128"/>
              </a:rPr>
              <a:t>Twinta Wonen B.V</a:t>
            </a:r>
            <a:r>
              <a:rPr lang="nl-NL" sz="1800" dirty="0">
                <a:ea typeface="MS PGothic" pitchFamily="34" charset="-128"/>
              </a:rPr>
              <a:t>. - objecten in eigendom en verhuurt aan Carintreggeland of derden;</a:t>
            </a:r>
            <a:br>
              <a:rPr lang="nl-NL" sz="1800" dirty="0">
                <a:ea typeface="MS PGothic" pitchFamily="34" charset="-128"/>
              </a:rPr>
            </a:br>
            <a:r>
              <a:rPr lang="nl-NL" sz="1800" dirty="0">
                <a:ea typeface="MS PGothic" pitchFamily="34" charset="-128"/>
              </a:rPr>
              <a:t>Is een niet toegelaten instelling;</a:t>
            </a:r>
            <a:br>
              <a:rPr lang="nl-NL" sz="1800" dirty="0">
                <a:ea typeface="MS PGothic" pitchFamily="34" charset="-128"/>
              </a:rPr>
            </a:br>
            <a:r>
              <a:rPr lang="nl-NL" sz="1800" dirty="0">
                <a:ea typeface="MS PGothic" pitchFamily="34" charset="-128"/>
              </a:rPr>
              <a:t>Verhuur boven de liberalisatiegrens is mogelijk;</a:t>
            </a:r>
            <a:br>
              <a:rPr lang="nl-NL" sz="1800" dirty="0">
                <a:ea typeface="MS PGothic" pitchFamily="34" charset="-128"/>
              </a:rPr>
            </a:br>
            <a:r>
              <a:rPr lang="nl-NL" sz="1800" dirty="0">
                <a:ea typeface="MS PGothic" pitchFamily="34" charset="-128"/>
              </a:rPr>
              <a:t>Niet gebonden aan passend toewijzen;</a:t>
            </a:r>
            <a:br>
              <a:rPr lang="nl-NL" sz="1800" dirty="0">
                <a:ea typeface="MS PGothic" pitchFamily="34" charset="-128"/>
              </a:rPr>
            </a:br>
            <a:r>
              <a:rPr lang="nl-NL" sz="1800" dirty="0">
                <a:ea typeface="MS PGothic" pitchFamily="34" charset="-128"/>
              </a:rPr>
              <a:t>In bezit van het KWH-huurlabel</a:t>
            </a:r>
            <a:br>
              <a:rPr lang="nl-NL" sz="1800" dirty="0">
                <a:ea typeface="MS PGothic" pitchFamily="34" charset="-128"/>
              </a:rPr>
            </a:br>
            <a:endParaRPr lang="nl-NL" sz="1800" dirty="0">
              <a:ea typeface="MS PGothic" pitchFamily="34" charset="-128"/>
            </a:endParaRPr>
          </a:p>
          <a:p>
            <a:pPr marL="271463" lvl="0" indent="-271463" eaLnBrk="0" hangingPunct="0">
              <a:buFont typeface="Arial" charset="0"/>
              <a:buChar char="•"/>
              <a:defRPr/>
            </a:pPr>
            <a:r>
              <a:rPr lang="nl-NL" sz="1800" b="1" dirty="0">
                <a:ea typeface="MS PGothic" pitchFamily="34" charset="-128"/>
              </a:rPr>
              <a:t>Twinta Beheer B.V. </a:t>
            </a:r>
            <a:r>
              <a:rPr lang="nl-NL" sz="1800" dirty="0">
                <a:ea typeface="MS PGothic" pitchFamily="34" charset="-128"/>
              </a:rPr>
              <a:t>- objecten aangehuurd en doorverhuurd aan Carintreggeland of derden </a:t>
            </a:r>
            <a:br>
              <a:rPr lang="nl-NL" sz="1800" dirty="0">
                <a:ea typeface="MS PGothic" pitchFamily="34" charset="-128"/>
              </a:rPr>
            </a:br>
            <a:endParaRPr lang="nl-NL" sz="1800" dirty="0">
              <a:ea typeface="MS PGothic" pitchFamily="34" charset="-128"/>
            </a:endParaRPr>
          </a:p>
          <a:p>
            <a:pPr marL="271463" lvl="0" indent="-271463" eaLnBrk="0" hangingPunct="0">
              <a:buFont typeface="Arial" charset="0"/>
              <a:buChar char="•"/>
              <a:defRPr/>
            </a:pPr>
            <a:r>
              <a:rPr lang="nl-NL" sz="1800" b="1" dirty="0">
                <a:ea typeface="MS PGothic" pitchFamily="34" charset="-128"/>
              </a:rPr>
              <a:t>Twinta Projectontwikkeling B.V. </a:t>
            </a:r>
            <a:r>
              <a:rPr lang="nl-NL" sz="1800" dirty="0">
                <a:ea typeface="MS PGothic" pitchFamily="34" charset="-128"/>
              </a:rPr>
              <a:t>– projecten in ontwikkeling ten behoeve van Carintreggeland of derden; eigendom en aanhuur</a:t>
            </a:r>
            <a:br>
              <a:rPr lang="nl-NL" sz="1800" dirty="0">
                <a:ea typeface="MS PGothic" pitchFamily="34" charset="-128"/>
              </a:rPr>
            </a:br>
            <a:endParaRPr lang="en-US" altLang="nl-NL" sz="1800" kern="0" spc="0" dirty="0">
              <a:latin typeface="Arial" charset="0"/>
              <a:ea typeface="MS PGothic" pitchFamily="34" charset="-128"/>
              <a:cs typeface="Arial" charset="0"/>
            </a:endParaRPr>
          </a:p>
          <a:p>
            <a:pPr marL="0" lvl="1" indent="0"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00411_PowerPoint template-v2007">
  <a:themeElements>
    <a:clrScheme name="1_200411_PowerPoint template-v2007 1">
      <a:dk1>
        <a:srgbClr val="8E8487"/>
      </a:dk1>
      <a:lt1>
        <a:srgbClr val="FFFFFF"/>
      </a:lt1>
      <a:dk2>
        <a:srgbClr val="706669"/>
      </a:dk2>
      <a:lt2>
        <a:srgbClr val="FFFFFF"/>
      </a:lt2>
      <a:accent1>
        <a:srgbClr val="63BBE6"/>
      </a:accent1>
      <a:accent2>
        <a:srgbClr val="312729"/>
      </a:accent2>
      <a:accent3>
        <a:srgbClr val="FFFFFF"/>
      </a:accent3>
      <a:accent4>
        <a:srgbClr val="787072"/>
      </a:accent4>
      <a:accent5>
        <a:srgbClr val="B7DAF0"/>
      </a:accent5>
      <a:accent6>
        <a:srgbClr val="2B2224"/>
      </a:accent6>
      <a:hlink>
        <a:srgbClr val="ABDBEF"/>
      </a:hlink>
      <a:folHlink>
        <a:srgbClr val="AE9EA0"/>
      </a:folHlink>
    </a:clrScheme>
    <a:fontScheme name="Carint Regge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ABDBEF"/>
          </a:buClr>
          <a:buSzTx/>
          <a:buFont typeface="Arial" pitchFamily="34" charset="0"/>
          <a:buNone/>
          <a:tabLst/>
          <a:defRPr kumimoji="0" sz="1400" b="0" i="0" u="none" strike="noStrike" kern="1200" cap="none" spc="10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>
    <a:extraClrScheme>
      <a:clrScheme name="1_200411_PowerPoint template-v2007 1">
        <a:dk1>
          <a:srgbClr val="8E8487"/>
        </a:dk1>
        <a:lt1>
          <a:srgbClr val="FFFFFF"/>
        </a:lt1>
        <a:dk2>
          <a:srgbClr val="706669"/>
        </a:dk2>
        <a:lt2>
          <a:srgbClr val="FFFFFF"/>
        </a:lt2>
        <a:accent1>
          <a:srgbClr val="63BBE6"/>
        </a:accent1>
        <a:accent2>
          <a:srgbClr val="312729"/>
        </a:accent2>
        <a:accent3>
          <a:srgbClr val="FFFFFF"/>
        </a:accent3>
        <a:accent4>
          <a:srgbClr val="787072"/>
        </a:accent4>
        <a:accent5>
          <a:srgbClr val="B7DAF0"/>
        </a:accent5>
        <a:accent6>
          <a:srgbClr val="2B2224"/>
        </a:accent6>
        <a:hlink>
          <a:srgbClr val="ABDBEF"/>
        </a:hlink>
        <a:folHlink>
          <a:srgbClr val="AE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200411_PowerPoint template-v2007">
  <a:themeElements>
    <a:clrScheme name="2_200411_PowerPoint template-v2007 1">
      <a:dk1>
        <a:srgbClr val="8E8487"/>
      </a:dk1>
      <a:lt1>
        <a:srgbClr val="FFFFFF"/>
      </a:lt1>
      <a:dk2>
        <a:srgbClr val="706669"/>
      </a:dk2>
      <a:lt2>
        <a:srgbClr val="FFFFFF"/>
      </a:lt2>
      <a:accent1>
        <a:srgbClr val="63BBE6"/>
      </a:accent1>
      <a:accent2>
        <a:srgbClr val="312729"/>
      </a:accent2>
      <a:accent3>
        <a:srgbClr val="FFFFFF"/>
      </a:accent3>
      <a:accent4>
        <a:srgbClr val="787072"/>
      </a:accent4>
      <a:accent5>
        <a:srgbClr val="B7DAF0"/>
      </a:accent5>
      <a:accent6>
        <a:srgbClr val="2B2224"/>
      </a:accent6>
      <a:hlink>
        <a:srgbClr val="ABDBEF"/>
      </a:hlink>
      <a:folHlink>
        <a:srgbClr val="AE9EA0"/>
      </a:folHlink>
    </a:clrScheme>
    <a:fontScheme name="2_200411_PowerPoint template-v200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200411_PowerPoint template-v2007 1">
        <a:dk1>
          <a:srgbClr val="8E8487"/>
        </a:dk1>
        <a:lt1>
          <a:srgbClr val="FFFFFF"/>
        </a:lt1>
        <a:dk2>
          <a:srgbClr val="706669"/>
        </a:dk2>
        <a:lt2>
          <a:srgbClr val="FFFFFF"/>
        </a:lt2>
        <a:accent1>
          <a:srgbClr val="63BBE6"/>
        </a:accent1>
        <a:accent2>
          <a:srgbClr val="312729"/>
        </a:accent2>
        <a:accent3>
          <a:srgbClr val="FFFFFF"/>
        </a:accent3>
        <a:accent4>
          <a:srgbClr val="787072"/>
        </a:accent4>
        <a:accent5>
          <a:srgbClr val="B7DAF0"/>
        </a:accent5>
        <a:accent6>
          <a:srgbClr val="2B2224"/>
        </a:accent6>
        <a:hlink>
          <a:srgbClr val="ABDBEF"/>
        </a:hlink>
        <a:folHlink>
          <a:srgbClr val="AE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Carint Reggeland">
      <a:dk1>
        <a:srgbClr val="AE9EA0"/>
      </a:dk1>
      <a:lt1>
        <a:sysClr val="window" lastClr="FFFFFF"/>
      </a:lt1>
      <a:dk2>
        <a:srgbClr val="8E8487"/>
      </a:dk2>
      <a:lt2>
        <a:srgbClr val="FFFFFF"/>
      </a:lt2>
      <a:accent1>
        <a:srgbClr val="9DDCF9"/>
      </a:accent1>
      <a:accent2>
        <a:srgbClr val="CEC4C6"/>
      </a:accent2>
      <a:accent3>
        <a:srgbClr val="C7EAFB"/>
      </a:accent3>
      <a:accent4>
        <a:srgbClr val="DED8D8"/>
      </a:accent4>
      <a:accent5>
        <a:srgbClr val="E1F4FD"/>
      </a:accent5>
      <a:accent6>
        <a:srgbClr val="EEEBEC"/>
      </a:accent6>
      <a:hlink>
        <a:srgbClr val="ABDBEF"/>
      </a:hlink>
      <a:folHlink>
        <a:srgbClr val="ABDBE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Carint Reggeland">
      <a:dk1>
        <a:srgbClr val="AE9EA0"/>
      </a:dk1>
      <a:lt1>
        <a:sysClr val="window" lastClr="FFFFFF"/>
      </a:lt1>
      <a:dk2>
        <a:srgbClr val="8E8487"/>
      </a:dk2>
      <a:lt2>
        <a:srgbClr val="FFFFFF"/>
      </a:lt2>
      <a:accent1>
        <a:srgbClr val="9DDCF9"/>
      </a:accent1>
      <a:accent2>
        <a:srgbClr val="CEC4C6"/>
      </a:accent2>
      <a:accent3>
        <a:srgbClr val="C7EAFB"/>
      </a:accent3>
      <a:accent4>
        <a:srgbClr val="DED8D8"/>
      </a:accent4>
      <a:accent5>
        <a:srgbClr val="E1F4FD"/>
      </a:accent5>
      <a:accent6>
        <a:srgbClr val="EEEBEC"/>
      </a:accent6>
      <a:hlink>
        <a:srgbClr val="ABDBEF"/>
      </a:hlink>
      <a:folHlink>
        <a:srgbClr val="ABDBEF"/>
      </a:folHlink>
    </a:clrScheme>
    <a:fontScheme name="Carint Regge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381</Words>
  <Application>Microsoft Office PowerPoint</Application>
  <PresentationFormat>Diavoorstelling (4:3)</PresentationFormat>
  <Paragraphs>134</Paragraphs>
  <Slides>23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1_200411_PowerPoint template-v2007</vt:lpstr>
      <vt:lpstr>2_200411_PowerPoint template-v2007</vt:lpstr>
      <vt:lpstr>Acrobat Document</vt:lpstr>
      <vt:lpstr>Carintreggeland</vt:lpstr>
      <vt:lpstr>Inleiding</vt:lpstr>
      <vt:lpstr>PowerPoint-presentatie</vt:lpstr>
      <vt:lpstr>Visie Carintreggeland</vt:lpstr>
      <vt:lpstr>PowerPoint-presentatie</vt:lpstr>
      <vt:lpstr>Werkgebied Carintreggeland</vt:lpstr>
      <vt:lpstr>Kerngegevens 2017:</vt:lpstr>
      <vt:lpstr>Aantal locaties</vt:lpstr>
      <vt:lpstr>Wie is Twinta, wat doet Twinta</vt:lpstr>
      <vt:lpstr>PowerPoint-presentatie</vt:lpstr>
      <vt:lpstr>Zorguitgaven</vt:lpstr>
      <vt:lpstr>PowerPoint-presentatie</vt:lpstr>
      <vt:lpstr>Wat vinden ouderen belangrijk bij Wonen, Welzijn en Zorg? (ouderenplatform beter oud /www.beteroud.nl)</vt:lpstr>
      <vt:lpstr>Wat vinden ouderen belangrijk bij Wonen, Welzijn en Zorg?</vt:lpstr>
      <vt:lpstr>PowerPoint-presentatie</vt:lpstr>
      <vt:lpstr>Analyse Almelo</vt:lpstr>
      <vt:lpstr>PowerPoint-presentatie</vt:lpstr>
      <vt:lpstr>PowerPoint-presentatie</vt:lpstr>
      <vt:lpstr>PowerPoint-presentatie</vt:lpstr>
      <vt:lpstr>Dienstenpakket voor wooncomplexen</vt:lpstr>
      <vt:lpstr>Dienstenpakket voor wooncomplexen (2)</vt:lpstr>
      <vt:lpstr>Aanbeveling </vt:lpstr>
      <vt:lpstr>PowerPoint-presentatie</vt:lpstr>
    </vt:vector>
  </TitlesOfParts>
  <Company>Carintreggeland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Carintreggeland</dc:title>
  <dc:creator>IDSoft_Itension</dc:creator>
  <cp:keywords>Vi4Office</cp:keywords>
  <cp:lastModifiedBy>Temmink, Eric</cp:lastModifiedBy>
  <cp:revision>36</cp:revision>
  <cp:lastPrinted>2018-05-15T11:54:53Z</cp:lastPrinted>
  <dcterms:created xsi:type="dcterms:W3CDTF">2011-06-23T09:38:14Z</dcterms:created>
  <dcterms:modified xsi:type="dcterms:W3CDTF">2018-05-16T07:40:57Z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Backgrounds">
    <vt:lpwstr>0</vt:lpwstr>
  </property>
  <property fmtid="{D5CDD505-2E9C-101B-9397-08002B2CF9AE}" pid="3" name="prTitle">
    <vt:lpwstr>Carintreggeland</vt:lpwstr>
  </property>
  <property fmtid="{D5CDD505-2E9C-101B-9397-08002B2CF9AE}" pid="4" name="prSubtitle">
    <vt:lpwstr/>
  </property>
  <property fmtid="{D5CDD505-2E9C-101B-9397-08002B2CF9AE}" pid="5" name="prDocument_language">
    <vt:lpwstr>Nederlands</vt:lpwstr>
  </property>
  <property fmtid="{D5CDD505-2E9C-101B-9397-08002B2CF9AE}" pid="6" name="prDate">
    <vt:lpwstr>7-5-2018</vt:lpwstr>
  </property>
  <property fmtid="{D5CDD505-2E9C-101B-9397-08002B2CF9AE}" pid="7" name="prPrint_date">
    <vt:lpwstr>Yes</vt:lpwstr>
  </property>
  <property fmtid="{D5CDD505-2E9C-101B-9397-08002B2CF9AE}" pid="8" name="prShow_as">
    <vt:lpwstr>Eric Temmink</vt:lpwstr>
  </property>
  <property fmtid="{D5CDD505-2E9C-101B-9397-08002B2CF9AE}" pid="9" name="prAuthor">
    <vt:lpwstr>Eric TCRW</vt:lpwstr>
  </property>
  <property fmtid="{D5CDD505-2E9C-101B-9397-08002B2CF9AE}" pid="10" name="clientname">
    <vt:lpwstr>Carintreggeland</vt:lpwstr>
  </property>
  <property fmtid="{D5CDD505-2E9C-101B-9397-08002B2CF9AE}" pid="11" name="sld1">
    <vt:lpwstr>256</vt:lpwstr>
  </property>
  <property fmtid="{D5CDD505-2E9C-101B-9397-08002B2CF9AE}" pid="12" name="doctype">
    <vt:lpwstr>Regular</vt:lpwstr>
  </property>
  <property fmtid="{D5CDD505-2E9C-101B-9397-08002B2CF9AE}" pid="13" name="cldocument">
    <vt:lpwstr>1043</vt:lpwstr>
  </property>
  <property fmtid="{D5CDD505-2E9C-101B-9397-08002B2CF9AE}" pid="14" name="sld4">
    <vt:lpwstr>260</vt:lpwstr>
  </property>
  <property fmtid="{D5CDD505-2E9C-101B-9397-08002B2CF9AE}" pid="15" name="sld2">
    <vt:lpwstr>257</vt:lpwstr>
  </property>
</Properties>
</file>